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old" panose="00000800000000000000" charset="0"/>
      <p:regular r:id="rId29"/>
    </p:embeddedFont>
    <p:embeddedFont>
      <p:font typeface="Montserrat Heavy" panose="020B0604020202020204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Bold" panose="020B0806030504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3595" autoAdjust="0"/>
  </p:normalViewPr>
  <p:slideViewPr>
    <p:cSldViewPr>
      <p:cViewPr>
        <p:scale>
          <a:sx n="33" d="100"/>
          <a:sy n="33" d="100"/>
        </p:scale>
        <p:origin x="2069" y="7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V="1">
            <a:off x="6380215" y="4114800"/>
            <a:ext cx="7303770" cy="8229600"/>
          </a:xfrm>
          <a:custGeom>
            <a:avLst/>
            <a:gdLst/>
            <a:ahLst/>
            <a:cxnLst/>
            <a:rect l="l" t="t" r="r" b="b"/>
            <a:pathLst>
              <a:path w="7303770" h="8229600">
                <a:moveTo>
                  <a:pt x="0" y="8229600"/>
                </a:moveTo>
                <a:lnTo>
                  <a:pt x="7303770" y="8229600"/>
                </a:lnTo>
                <a:lnTo>
                  <a:pt x="730377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3845910" y="1792700"/>
            <a:ext cx="8216741" cy="9258300"/>
          </a:xfrm>
          <a:custGeom>
            <a:avLst/>
            <a:gdLst/>
            <a:ahLst/>
            <a:cxnLst/>
            <a:rect l="l" t="t" r="r" b="b"/>
            <a:pathLst>
              <a:path w="8216741" h="9258300">
                <a:moveTo>
                  <a:pt x="0" y="0"/>
                </a:moveTo>
                <a:lnTo>
                  <a:pt x="8216741" y="0"/>
                </a:lnTo>
                <a:lnTo>
                  <a:pt x="821674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9065118" y="214609"/>
            <a:ext cx="8988185" cy="8988185"/>
          </a:xfrm>
          <a:custGeom>
            <a:avLst/>
            <a:gdLst/>
            <a:ahLst/>
            <a:cxnLst/>
            <a:rect l="l" t="t" r="r" b="b"/>
            <a:pathLst>
              <a:path w="8988185" h="8988185">
                <a:moveTo>
                  <a:pt x="0" y="0"/>
                </a:moveTo>
                <a:lnTo>
                  <a:pt x="8988185" y="0"/>
                </a:lnTo>
                <a:lnTo>
                  <a:pt x="8988185" y="8988185"/>
                </a:lnTo>
                <a:lnTo>
                  <a:pt x="0" y="8988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1575719" y="916930"/>
            <a:ext cx="4216532" cy="9370070"/>
          </a:xfrm>
          <a:custGeom>
            <a:avLst/>
            <a:gdLst/>
            <a:ahLst/>
            <a:cxnLst/>
            <a:rect l="l" t="t" r="r" b="b"/>
            <a:pathLst>
              <a:path w="4216532" h="9370070">
                <a:moveTo>
                  <a:pt x="0" y="0"/>
                </a:moveTo>
                <a:lnTo>
                  <a:pt x="4216531" y="0"/>
                </a:lnTo>
                <a:lnTo>
                  <a:pt x="4216531" y="9370070"/>
                </a:lnTo>
                <a:lnTo>
                  <a:pt x="0" y="937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923051" y="4248150"/>
            <a:ext cx="7897947" cy="2580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0"/>
              </a:lnSpc>
              <a:spcBef>
                <a:spcPct val="0"/>
              </a:spcBef>
            </a:pPr>
            <a:r>
              <a:rPr lang="en-US" sz="15021">
                <a:solidFill>
                  <a:srgbClr val="FF6CEC"/>
                </a:solidFill>
                <a:latin typeface="Anton Bold"/>
              </a:rPr>
              <a:t>PORTFOLIO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3051" y="2114386"/>
            <a:ext cx="7897947" cy="267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0"/>
              </a:lnSpc>
              <a:spcBef>
                <a:spcPct val="0"/>
              </a:spcBef>
            </a:pPr>
            <a:r>
              <a:rPr lang="en-US" sz="15621" dirty="0">
                <a:solidFill>
                  <a:srgbClr val="FFFFFF"/>
                </a:solidFill>
                <a:latin typeface="Anton Bold"/>
              </a:rPr>
              <a:t>PROJET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3051" y="2064058"/>
            <a:ext cx="7897947" cy="28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6"/>
              </a:lnSpc>
              <a:spcBef>
                <a:spcPct val="0"/>
              </a:spcBef>
            </a:pPr>
            <a:r>
              <a:rPr lang="en-US" sz="1690" spc="338">
                <a:solidFill>
                  <a:srgbClr val="FFFFFF"/>
                </a:solidFill>
                <a:latin typeface="Open Sans"/>
              </a:rPr>
              <a:t>FORMATION DÉVELOPPEUR WEB ET WEB MOBILE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4030" r="-436730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5" name="Freeform 5"/>
          <p:cNvSpPr/>
          <p:nvPr/>
        </p:nvSpPr>
        <p:spPr>
          <a:xfrm>
            <a:off x="9717564" y="1421167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8864898" y="4591747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890379" y="2205383"/>
            <a:ext cx="10603239" cy="927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CODAGE DES COMPOSANTS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45961" y="3082383"/>
            <a:ext cx="382813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6CEC"/>
                </a:solidFill>
                <a:latin typeface="Anton Bold"/>
              </a:rPr>
              <a:t>FRONT-END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45961" y="4870850"/>
            <a:ext cx="4139295" cy="980394"/>
            <a:chOff x="0" y="0"/>
            <a:chExt cx="34317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31700" cy="812800"/>
            </a:xfrm>
            <a:custGeom>
              <a:avLst/>
              <a:gdLst/>
              <a:ahLst/>
              <a:cxnLst/>
              <a:rect l="l" t="t" r="r" b="b"/>
              <a:pathLst>
                <a:path w="3431700" h="812800">
                  <a:moveTo>
                    <a:pt x="0" y="0"/>
                  </a:moveTo>
                  <a:lnTo>
                    <a:pt x="3431700" y="0"/>
                  </a:lnTo>
                  <a:lnTo>
                    <a:pt x="34317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6CE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4317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45961" y="6596839"/>
            <a:ext cx="7098039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Code de base avec insertion de props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afin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pouvoir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dupliquer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le modal sans le modifier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0379" y="4962525"/>
            <a:ext cx="4139295" cy="72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3"/>
              </a:lnSpc>
              <a:spcBef>
                <a:spcPct val="0"/>
              </a:spcBef>
            </a:pPr>
            <a:r>
              <a:rPr lang="en-US" sz="4245" dirty="0">
                <a:solidFill>
                  <a:srgbClr val="06052D"/>
                </a:solidFill>
                <a:latin typeface="Montserrat Bold"/>
              </a:rPr>
              <a:t>Le modal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8.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74257" y="983701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3. FRONT-END : ORGANISATION ET CODAGE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V="1">
            <a:off x="2520694" y="-1919995"/>
            <a:ext cx="4292749" cy="4836901"/>
          </a:xfrm>
          <a:custGeom>
            <a:avLst/>
            <a:gdLst/>
            <a:ahLst/>
            <a:cxnLst/>
            <a:rect l="l" t="t" r="r" b="b"/>
            <a:pathLst>
              <a:path w="4292749" h="4836901">
                <a:moveTo>
                  <a:pt x="0" y="4836900"/>
                </a:moveTo>
                <a:lnTo>
                  <a:pt x="4292749" y="4836900"/>
                </a:lnTo>
                <a:lnTo>
                  <a:pt x="4292749" y="0"/>
                </a:lnTo>
                <a:lnTo>
                  <a:pt x="0" y="0"/>
                </a:lnTo>
                <a:lnTo>
                  <a:pt x="0" y="483690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flipH="1" flipV="1">
            <a:off x="11474557" y="-1919995"/>
            <a:ext cx="4292749" cy="4836901"/>
          </a:xfrm>
          <a:custGeom>
            <a:avLst/>
            <a:gdLst/>
            <a:ahLst/>
            <a:cxnLst/>
            <a:rect l="l" t="t" r="r" b="b"/>
            <a:pathLst>
              <a:path w="4292749" h="4836901">
                <a:moveTo>
                  <a:pt x="4292749" y="4836900"/>
                </a:moveTo>
                <a:lnTo>
                  <a:pt x="0" y="4836900"/>
                </a:lnTo>
                <a:lnTo>
                  <a:pt x="0" y="0"/>
                </a:lnTo>
                <a:lnTo>
                  <a:pt x="4292749" y="0"/>
                </a:lnTo>
                <a:lnTo>
                  <a:pt x="4292749" y="483690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 rot="5400000" flipV="1">
            <a:off x="8210463" y="6346142"/>
            <a:ext cx="632903" cy="422463"/>
          </a:xfrm>
          <a:custGeom>
            <a:avLst/>
            <a:gdLst/>
            <a:ahLst/>
            <a:cxnLst/>
            <a:rect l="l" t="t" r="r" b="b"/>
            <a:pathLst>
              <a:path w="632903" h="422463">
                <a:moveTo>
                  <a:pt x="0" y="422463"/>
                </a:moveTo>
                <a:lnTo>
                  <a:pt x="632903" y="422463"/>
                </a:lnTo>
                <a:lnTo>
                  <a:pt x="632903" y="0"/>
                </a:lnTo>
                <a:lnTo>
                  <a:pt x="0" y="0"/>
                </a:lnTo>
                <a:lnTo>
                  <a:pt x="0" y="4224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4217865" y="3112868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3511931" y="3112868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994796" y="2717263"/>
            <a:ext cx="16032503" cy="5350081"/>
          </a:xfrm>
          <a:custGeom>
            <a:avLst/>
            <a:gdLst/>
            <a:ahLst/>
            <a:cxnLst/>
            <a:rect l="l" t="t" r="r" b="b"/>
            <a:pathLst>
              <a:path w="6947921" h="2319621">
                <a:moveTo>
                  <a:pt x="0" y="0"/>
                </a:moveTo>
                <a:lnTo>
                  <a:pt x="6947921" y="0"/>
                </a:lnTo>
                <a:lnTo>
                  <a:pt x="6947921" y="2319620"/>
                </a:lnTo>
                <a:lnTo>
                  <a:pt x="0" y="23196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878397" y="2821924"/>
            <a:ext cx="16265299" cy="5383100"/>
          </a:xfrm>
          <a:custGeom>
            <a:avLst/>
            <a:gdLst/>
            <a:ahLst/>
            <a:cxnLst/>
            <a:rect l="l" t="t" r="r" b="b"/>
            <a:pathLst>
              <a:path w="7521631" h="3544486">
                <a:moveTo>
                  <a:pt x="0" y="0"/>
                </a:moveTo>
                <a:lnTo>
                  <a:pt x="7521631" y="0"/>
                </a:lnTo>
                <a:lnTo>
                  <a:pt x="7521631" y="3544485"/>
                </a:lnTo>
                <a:lnTo>
                  <a:pt x="0" y="3544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4510166" y="1757143"/>
            <a:ext cx="90017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DYNAMISATION D’UN FORMULAIRE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31137" y="8476925"/>
            <a:ext cx="6763863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Avec la composition,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dynamisation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du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formulaire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en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utilisant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la reactive et la ref dans le script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ainsi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que v:if dans le HTML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10.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10895" y="983701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3. FRONT-END : ORGANISATION ET CODAGE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8733653" y="2901689"/>
            <a:ext cx="12713222" cy="6356611"/>
          </a:xfrm>
          <a:custGeom>
            <a:avLst/>
            <a:gdLst/>
            <a:ahLst/>
            <a:cxnLst/>
            <a:rect l="l" t="t" r="r" b="b"/>
            <a:pathLst>
              <a:path w="12713222" h="6356611">
                <a:moveTo>
                  <a:pt x="0" y="0"/>
                </a:moveTo>
                <a:lnTo>
                  <a:pt x="12713222" y="0"/>
                </a:lnTo>
                <a:lnTo>
                  <a:pt x="12713222" y="6356611"/>
                </a:lnTo>
                <a:lnTo>
                  <a:pt x="0" y="6356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2045961" y="1713596"/>
            <a:ext cx="7098039" cy="1682751"/>
            <a:chOff x="0" y="0"/>
            <a:chExt cx="9464052" cy="224366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0"/>
              <a:ext cx="9464052" cy="1204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FFFFFF"/>
                  </a:solidFill>
                  <a:latin typeface="Anton Bold"/>
                </a:rPr>
                <a:t>STYLISER UN COMPONANT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39284"/>
              <a:ext cx="4920174" cy="1204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FF6CEC"/>
                  </a:solidFill>
                  <a:latin typeface="Anton Bold"/>
                </a:rPr>
                <a:t>UNIQUEMENT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45961" y="4682221"/>
            <a:ext cx="4688621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La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balise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&lt;style scoped&gt;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permet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 donner du style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en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CSS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juste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pour la page .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vue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concerné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.​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11.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23113" y="987003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3. FRONT-END : ORGANISATION ET CODAGE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1213448" y="0"/>
            <a:ext cx="8844458" cy="9965587"/>
          </a:xfrm>
          <a:custGeom>
            <a:avLst/>
            <a:gdLst/>
            <a:ahLst/>
            <a:cxnLst/>
            <a:rect l="l" t="t" r="r" b="b"/>
            <a:pathLst>
              <a:path w="8844458" h="9965587">
                <a:moveTo>
                  <a:pt x="0" y="0"/>
                </a:moveTo>
                <a:lnTo>
                  <a:pt x="8844458" y="0"/>
                </a:lnTo>
                <a:lnTo>
                  <a:pt x="8844458" y="9965587"/>
                </a:lnTo>
                <a:lnTo>
                  <a:pt x="0" y="9965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144000" y="1736326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0145182" y="8347522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6278268" y="2782781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1217687" y="394327"/>
            <a:ext cx="10410568" cy="6248029"/>
          </a:xfrm>
          <a:custGeom>
            <a:avLst/>
            <a:gdLst/>
            <a:ahLst/>
            <a:cxnLst/>
            <a:rect l="l" t="t" r="r" b="b"/>
            <a:pathLst>
              <a:path w="10410568" h="6248029">
                <a:moveTo>
                  <a:pt x="0" y="0"/>
                </a:moveTo>
                <a:lnTo>
                  <a:pt x="10410568" y="0"/>
                </a:lnTo>
                <a:lnTo>
                  <a:pt x="10410568" y="6248030"/>
                </a:lnTo>
                <a:lnTo>
                  <a:pt x="0" y="6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5577822" y="5674001"/>
            <a:ext cx="12225634" cy="3764208"/>
          </a:xfrm>
          <a:custGeom>
            <a:avLst/>
            <a:gdLst/>
            <a:ahLst/>
            <a:cxnLst/>
            <a:rect l="l" t="t" r="r" b="b"/>
            <a:pathLst>
              <a:path w="12225634" h="3764208">
                <a:moveTo>
                  <a:pt x="0" y="0"/>
                </a:moveTo>
                <a:lnTo>
                  <a:pt x="12225634" y="0"/>
                </a:lnTo>
                <a:lnTo>
                  <a:pt x="12225634" y="3764209"/>
                </a:lnTo>
                <a:lnTo>
                  <a:pt x="0" y="3764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1977460" y="2027831"/>
            <a:ext cx="6768361" cy="160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23"/>
              </a:lnSpc>
              <a:spcBef>
                <a:spcPct val="0"/>
              </a:spcBef>
            </a:pPr>
            <a:r>
              <a:rPr lang="en-US" sz="9373" dirty="0">
                <a:solidFill>
                  <a:srgbClr val="FFFFFF"/>
                </a:solidFill>
                <a:latin typeface="Anton Bold"/>
              </a:rPr>
              <a:t>LES BOUCLES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7460" y="4326890"/>
            <a:ext cx="6930411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Insertion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d’une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boucle avec v:for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Il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permet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dupliquer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le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nombre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d’objet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dans un tableau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en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JavaScript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9.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74257" y="9863987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3. FONT-END : ORGANISATION ET CODAGE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8052378" y="3314456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6980198" y="880234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0988680" y="8979198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0623587" y="2326733"/>
            <a:ext cx="12713222" cy="6356611"/>
          </a:xfrm>
          <a:custGeom>
            <a:avLst/>
            <a:gdLst/>
            <a:ahLst/>
            <a:cxnLst/>
            <a:rect l="l" t="t" r="r" b="b"/>
            <a:pathLst>
              <a:path w="12713222" h="6356611">
                <a:moveTo>
                  <a:pt x="0" y="0"/>
                </a:moveTo>
                <a:lnTo>
                  <a:pt x="12713222" y="0"/>
                </a:lnTo>
                <a:lnTo>
                  <a:pt x="12713222" y="6356611"/>
                </a:lnTo>
                <a:lnTo>
                  <a:pt x="0" y="6356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2045961" y="2231483"/>
            <a:ext cx="600641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IV/ ÉLÉMENTS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74435" y="2263531"/>
            <a:ext cx="600641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6CEC"/>
                </a:solidFill>
                <a:latin typeface="Anton Bold"/>
              </a:rPr>
              <a:t>PHARES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5961" y="4822413"/>
            <a:ext cx="7098039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Possibilité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 faire des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boucles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afin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 les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réutiliser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autant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fois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que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l'on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veut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.​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5961" y="4179587"/>
            <a:ext cx="318790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6CEC"/>
                </a:solidFill>
                <a:latin typeface="Montserrat Bold"/>
              </a:rPr>
              <a:t>Les </a:t>
            </a:r>
            <a:r>
              <a:rPr lang="en-US" sz="2199" dirty="0" err="1">
                <a:solidFill>
                  <a:srgbClr val="FF6CEC"/>
                </a:solidFill>
                <a:latin typeface="Montserrat Bold"/>
              </a:rPr>
              <a:t>componants</a:t>
            </a:r>
            <a:r>
              <a:rPr lang="en-US" sz="2199" dirty="0">
                <a:solidFill>
                  <a:srgbClr val="FF6CEC"/>
                </a:solidFill>
                <a:latin typeface="Montserrat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12.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01494" y="983701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4. ÉLÉMENTS PHARES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H="1" flipV="1">
            <a:off x="-1761096" y="4415510"/>
            <a:ext cx="5632341" cy="6346300"/>
          </a:xfrm>
          <a:custGeom>
            <a:avLst/>
            <a:gdLst/>
            <a:ahLst/>
            <a:cxnLst/>
            <a:rect l="l" t="t" r="r" b="b"/>
            <a:pathLst>
              <a:path w="5632341" h="6346300">
                <a:moveTo>
                  <a:pt x="5632341" y="6346300"/>
                </a:moveTo>
                <a:lnTo>
                  <a:pt x="0" y="6346300"/>
                </a:lnTo>
                <a:lnTo>
                  <a:pt x="0" y="0"/>
                </a:lnTo>
                <a:lnTo>
                  <a:pt x="5632341" y="0"/>
                </a:lnTo>
                <a:lnTo>
                  <a:pt x="5632341" y="634630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507676" y="1237634"/>
            <a:ext cx="8142159" cy="8142159"/>
          </a:xfrm>
          <a:custGeom>
            <a:avLst/>
            <a:gdLst/>
            <a:ahLst/>
            <a:cxnLst/>
            <a:rect l="l" t="t" r="r" b="b"/>
            <a:pathLst>
              <a:path w="8142159" h="8142159">
                <a:moveTo>
                  <a:pt x="0" y="0"/>
                </a:moveTo>
                <a:lnTo>
                  <a:pt x="8142159" y="0"/>
                </a:lnTo>
                <a:lnTo>
                  <a:pt x="8142159" y="8142159"/>
                </a:lnTo>
                <a:lnTo>
                  <a:pt x="0" y="8142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7653566" y="1911009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7095361" y="8235366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200165" y="2326934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229315" y="2742396"/>
            <a:ext cx="6982455" cy="5492970"/>
          </a:xfrm>
          <a:custGeom>
            <a:avLst/>
            <a:gdLst/>
            <a:ahLst/>
            <a:cxnLst/>
            <a:rect l="l" t="t" r="r" b="b"/>
            <a:pathLst>
              <a:path w="6982455" h="5492970">
                <a:moveTo>
                  <a:pt x="0" y="0"/>
                </a:moveTo>
                <a:lnTo>
                  <a:pt x="6982455" y="0"/>
                </a:lnTo>
                <a:lnTo>
                  <a:pt x="6982455" y="5492970"/>
                </a:lnTo>
                <a:lnTo>
                  <a:pt x="0" y="5492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9650314" y="2373964"/>
            <a:ext cx="663548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LES ROUTERS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0314" y="4386935"/>
            <a:ext cx="740837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Possibilité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 faire des routes via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l'URL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 la page web.​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13.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85801" y="987003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4. ÉLÉMENTS PHARES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r="-87015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5" name="Freeform 5"/>
          <p:cNvSpPr/>
          <p:nvPr/>
        </p:nvSpPr>
        <p:spPr>
          <a:xfrm>
            <a:off x="9717564" y="1421167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8585795" y="6483452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2045961" y="2231483"/>
            <a:ext cx="6732511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LES FICHIERS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5868" y="2231483"/>
            <a:ext cx="382813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6CEC"/>
                </a:solidFill>
                <a:latin typeface="Anton Bold"/>
              </a:rPr>
              <a:t>.VUE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5961" y="4467327"/>
            <a:ext cx="7098039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Permet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d'insérer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du code, avec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quelques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lignes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sans modifier le code de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l'autre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ficher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.​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14.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67985" y="983701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4. ÉLÉMENTS PHARES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2797794" y="-190500"/>
            <a:ext cx="8216741" cy="9258300"/>
          </a:xfrm>
          <a:custGeom>
            <a:avLst/>
            <a:gdLst/>
            <a:ahLst/>
            <a:cxnLst/>
            <a:rect l="l" t="t" r="r" b="b"/>
            <a:pathLst>
              <a:path w="8216741" h="9258300">
                <a:moveTo>
                  <a:pt x="0" y="0"/>
                </a:moveTo>
                <a:lnTo>
                  <a:pt x="8216741" y="0"/>
                </a:lnTo>
                <a:lnTo>
                  <a:pt x="821674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758978" y="1028700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337044" y="3431987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6" y="0"/>
                </a:lnTo>
                <a:lnTo>
                  <a:pt x="226596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6029584" y="8979198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8660096" y="2505509"/>
            <a:ext cx="8599204" cy="5839847"/>
            <a:chOff x="0" y="0"/>
            <a:chExt cx="1196852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6852" cy="812800"/>
            </a:xfrm>
            <a:custGeom>
              <a:avLst/>
              <a:gdLst/>
              <a:ahLst/>
              <a:cxnLst/>
              <a:rect l="l" t="t" r="r" b="b"/>
              <a:pathLst>
                <a:path w="1196852" h="812800">
                  <a:moveTo>
                    <a:pt x="0" y="0"/>
                  </a:moveTo>
                  <a:lnTo>
                    <a:pt x="1196852" y="0"/>
                  </a:lnTo>
                  <a:lnTo>
                    <a:pt x="119685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730" r="-730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37044" y="1578408"/>
            <a:ext cx="7010093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RECHERCHE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1717" y="3393887"/>
            <a:ext cx="5431743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Pour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dynamiser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un CSS avec router-link,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j'ai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fait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mes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recherches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et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j'ai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trouvé ma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réponse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sur starkoverflow.com.​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15.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32318" y="1578408"/>
            <a:ext cx="382813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6CEC"/>
                </a:solidFill>
                <a:latin typeface="Anton Bold"/>
              </a:rPr>
              <a:t>ANGLOPHONE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31851" y="983701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5. RECHERCHE ANGLOPHONE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V="1">
            <a:off x="2234944" y="-1919995"/>
            <a:ext cx="4292749" cy="4836901"/>
          </a:xfrm>
          <a:custGeom>
            <a:avLst/>
            <a:gdLst/>
            <a:ahLst/>
            <a:cxnLst/>
            <a:rect l="l" t="t" r="r" b="b"/>
            <a:pathLst>
              <a:path w="4292749" h="4836901">
                <a:moveTo>
                  <a:pt x="0" y="4836900"/>
                </a:moveTo>
                <a:lnTo>
                  <a:pt x="4292749" y="4836900"/>
                </a:lnTo>
                <a:lnTo>
                  <a:pt x="4292749" y="0"/>
                </a:lnTo>
                <a:lnTo>
                  <a:pt x="0" y="0"/>
                </a:lnTo>
                <a:lnTo>
                  <a:pt x="0" y="483690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flipH="1" flipV="1">
            <a:off x="11760307" y="-1919995"/>
            <a:ext cx="4292749" cy="4836901"/>
          </a:xfrm>
          <a:custGeom>
            <a:avLst/>
            <a:gdLst/>
            <a:ahLst/>
            <a:cxnLst/>
            <a:rect l="l" t="t" r="r" b="b"/>
            <a:pathLst>
              <a:path w="4292749" h="4836901">
                <a:moveTo>
                  <a:pt x="4292749" y="4836900"/>
                </a:moveTo>
                <a:lnTo>
                  <a:pt x="0" y="4836900"/>
                </a:lnTo>
                <a:lnTo>
                  <a:pt x="0" y="0"/>
                </a:lnTo>
                <a:lnTo>
                  <a:pt x="4292749" y="0"/>
                </a:lnTo>
                <a:lnTo>
                  <a:pt x="4292749" y="483690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2595038" y="3202655"/>
            <a:ext cx="6451295" cy="2401523"/>
            <a:chOff x="0" y="0"/>
            <a:chExt cx="1699106" cy="632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9106" cy="632500"/>
            </a:xfrm>
            <a:custGeom>
              <a:avLst/>
              <a:gdLst/>
              <a:ahLst/>
              <a:cxnLst/>
              <a:rect l="l" t="t" r="r" b="b"/>
              <a:pathLst>
                <a:path w="1699106" h="632500">
                  <a:moveTo>
                    <a:pt x="0" y="0"/>
                  </a:moveTo>
                  <a:lnTo>
                    <a:pt x="1699106" y="0"/>
                  </a:lnTo>
                  <a:lnTo>
                    <a:pt x="1699106" y="632500"/>
                  </a:lnTo>
                  <a:lnTo>
                    <a:pt x="0" y="63250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99106" cy="66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41667" y="3202655"/>
            <a:ext cx="6451295" cy="2401523"/>
            <a:chOff x="0" y="0"/>
            <a:chExt cx="1699106" cy="632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9106" cy="632500"/>
            </a:xfrm>
            <a:custGeom>
              <a:avLst/>
              <a:gdLst/>
              <a:ahLst/>
              <a:cxnLst/>
              <a:rect l="l" t="t" r="r" b="b"/>
              <a:pathLst>
                <a:path w="1699106" h="632500">
                  <a:moveTo>
                    <a:pt x="0" y="0"/>
                  </a:moveTo>
                  <a:lnTo>
                    <a:pt x="1699106" y="0"/>
                  </a:lnTo>
                  <a:lnTo>
                    <a:pt x="1699106" y="632500"/>
                  </a:lnTo>
                  <a:lnTo>
                    <a:pt x="0" y="63250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699106" cy="66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95038" y="5814735"/>
            <a:ext cx="6451295" cy="2401523"/>
            <a:chOff x="0" y="0"/>
            <a:chExt cx="1699106" cy="632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9106" cy="632500"/>
            </a:xfrm>
            <a:custGeom>
              <a:avLst/>
              <a:gdLst/>
              <a:ahLst/>
              <a:cxnLst/>
              <a:rect l="l" t="t" r="r" b="b"/>
              <a:pathLst>
                <a:path w="1699106" h="632500">
                  <a:moveTo>
                    <a:pt x="0" y="0"/>
                  </a:moveTo>
                  <a:lnTo>
                    <a:pt x="1699106" y="0"/>
                  </a:lnTo>
                  <a:lnTo>
                    <a:pt x="1699106" y="632500"/>
                  </a:lnTo>
                  <a:lnTo>
                    <a:pt x="0" y="63250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699106" cy="66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41667" y="5814735"/>
            <a:ext cx="6451295" cy="2401523"/>
            <a:chOff x="0" y="0"/>
            <a:chExt cx="1699106" cy="632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9106" cy="632500"/>
            </a:xfrm>
            <a:custGeom>
              <a:avLst/>
              <a:gdLst/>
              <a:ahLst/>
              <a:cxnLst/>
              <a:rect l="l" t="t" r="r" b="b"/>
              <a:pathLst>
                <a:path w="1699106" h="632500">
                  <a:moveTo>
                    <a:pt x="0" y="0"/>
                  </a:moveTo>
                  <a:lnTo>
                    <a:pt x="1699106" y="0"/>
                  </a:lnTo>
                  <a:lnTo>
                    <a:pt x="1699106" y="632500"/>
                  </a:lnTo>
                  <a:lnTo>
                    <a:pt x="0" y="63250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699106" cy="66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748152" y="1854696"/>
            <a:ext cx="1079169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nton Bold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84016" y="3928203"/>
            <a:ext cx="4876576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FFFFFF"/>
                </a:solidFill>
                <a:latin typeface="Montserrat"/>
              </a:rPr>
              <a:t>Le framework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est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un ensemble de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règles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et de conventions qui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facilitent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le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développement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d'un site web. Il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peut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être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difficile à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comprendre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, surtout pour les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débutants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84016" y="3481219"/>
            <a:ext cx="329716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1799" dirty="0" err="1">
                <a:solidFill>
                  <a:srgbClr val="FF6CEC"/>
                </a:solidFill>
                <a:latin typeface="Open Sans Bold"/>
              </a:rPr>
              <a:t>Comprendre</a:t>
            </a:r>
            <a:r>
              <a:rPr lang="en-US" sz="1799" dirty="0">
                <a:solidFill>
                  <a:srgbClr val="FF6CEC"/>
                </a:solidFill>
                <a:latin typeface="Open Sans Bold"/>
              </a:rPr>
              <a:t> le framework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82398" y="6570974"/>
            <a:ext cx="4876576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FFFFFF"/>
                </a:solidFill>
                <a:latin typeface="Montserrat"/>
              </a:rPr>
              <a:t>JavaScript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est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un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langage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de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programmation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utilisé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pour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ajouter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des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fonctionnalités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interactives aux sites web. Il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peut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être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difficile à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apprendre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, surtout pour les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débutants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82398" y="6123990"/>
            <a:ext cx="329716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1799" dirty="0" err="1">
                <a:solidFill>
                  <a:srgbClr val="FF6CEC"/>
                </a:solidFill>
                <a:latin typeface="Open Sans Bold"/>
              </a:rPr>
              <a:t>Ecrire</a:t>
            </a:r>
            <a:r>
              <a:rPr lang="en-US" sz="1799" dirty="0">
                <a:solidFill>
                  <a:srgbClr val="FF6CEC"/>
                </a:solidFill>
                <a:latin typeface="Open Sans Bold"/>
              </a:rPr>
              <a:t> du JavaScript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29026" y="3928203"/>
            <a:ext cx="4876576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FFFFFF"/>
                </a:solidFill>
                <a:latin typeface="Montserrat"/>
              </a:rPr>
              <a:t>Un modal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est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une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fenêtre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contextuelle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qui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apparaît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au-dessus du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contenu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principal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d'une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page web. Il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peut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être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difficile à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réaliser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notamment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pour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gérer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les interactions entre le modal et la page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principale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29026" y="3481219"/>
            <a:ext cx="329716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1799" dirty="0" err="1">
                <a:solidFill>
                  <a:srgbClr val="FF6CEC"/>
                </a:solidFill>
                <a:latin typeface="Open Sans Bold"/>
              </a:rPr>
              <a:t>Réaliser</a:t>
            </a:r>
            <a:r>
              <a:rPr lang="en-US" sz="1799" dirty="0">
                <a:solidFill>
                  <a:srgbClr val="FF6CEC"/>
                </a:solidFill>
                <a:latin typeface="Open Sans Bold"/>
              </a:rPr>
              <a:t> un modal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29026" y="6570974"/>
            <a:ext cx="4876576" cy="164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Difficultés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techniques :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compréhension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du framework,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réalisation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d'un modal,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écriture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du JavaScript.</a:t>
            </a:r>
          </a:p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Montserrat"/>
              </a:rPr>
              <a:t>Solutions :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persévérance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1599" dirty="0" err="1">
                <a:solidFill>
                  <a:srgbClr val="FFFFFF"/>
                </a:solidFill>
                <a:latin typeface="Montserrat"/>
              </a:rPr>
              <a:t>recherches</a:t>
            </a:r>
            <a:r>
              <a:rPr lang="en-US" sz="1599" dirty="0">
                <a:solidFill>
                  <a:srgbClr val="FFFFFF"/>
                </a:solidFill>
                <a:latin typeface="Montserrat"/>
              </a:rPr>
              <a:t> sur internet.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029026" y="6123990"/>
            <a:ext cx="329716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1799" dirty="0" err="1">
                <a:solidFill>
                  <a:srgbClr val="FF6CEC"/>
                </a:solidFill>
                <a:latin typeface="Open Sans Bold"/>
              </a:rPr>
              <a:t>Ressenti</a:t>
            </a:r>
            <a:r>
              <a:rPr lang="en-US" sz="1799" dirty="0">
                <a:solidFill>
                  <a:srgbClr val="FF6CEC"/>
                </a:solidFill>
                <a:latin typeface="Open Sans Bold"/>
              </a:rPr>
              <a:t> personnel</a:t>
            </a:r>
          </a:p>
        </p:txBody>
      </p:sp>
      <p:sp>
        <p:nvSpPr>
          <p:cNvPr id="26" name="Freeform 26"/>
          <p:cNvSpPr/>
          <p:nvPr/>
        </p:nvSpPr>
        <p:spPr>
          <a:xfrm>
            <a:off x="1055759" y="4124315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7" name="Freeform 27"/>
          <p:cNvSpPr/>
          <p:nvPr/>
        </p:nvSpPr>
        <p:spPr>
          <a:xfrm>
            <a:off x="16674037" y="4124315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8" name="Freeform 28"/>
          <p:cNvSpPr/>
          <p:nvPr/>
        </p:nvSpPr>
        <p:spPr>
          <a:xfrm>
            <a:off x="1055759" y="6764970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9" name="Freeform 29"/>
          <p:cNvSpPr/>
          <p:nvPr/>
        </p:nvSpPr>
        <p:spPr>
          <a:xfrm>
            <a:off x="16674037" y="6764970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0" name="TextBox 30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15.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674037" y="980399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6. CONCLUSION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H="1" flipV="1">
            <a:off x="-2388934" y="2197100"/>
            <a:ext cx="7303770" cy="8229600"/>
          </a:xfrm>
          <a:custGeom>
            <a:avLst/>
            <a:gdLst/>
            <a:ahLst/>
            <a:cxnLst/>
            <a:rect l="l" t="t" r="r" b="b"/>
            <a:pathLst>
              <a:path w="7303770" h="8229600">
                <a:moveTo>
                  <a:pt x="730377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03770" y="0"/>
                </a:lnTo>
                <a:lnTo>
                  <a:pt x="7303770" y="822960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3373164" y="-168478"/>
            <a:ext cx="7303770" cy="8229600"/>
          </a:xfrm>
          <a:custGeom>
            <a:avLst/>
            <a:gdLst/>
            <a:ahLst/>
            <a:cxnLst/>
            <a:rect l="l" t="t" r="r" b="b"/>
            <a:pathLst>
              <a:path w="7303770" h="822960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3650722" y="1705557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4079073" y="7782020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537144" y="1059883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7192652" y="8668913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2956275" y="4784766"/>
            <a:ext cx="12375449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FF6CEC"/>
                </a:solidFill>
                <a:latin typeface="Anton Bold"/>
              </a:rPr>
              <a:t>POUR VOTRE ÉCOUTE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56275" y="2593852"/>
            <a:ext cx="12375449" cy="267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70"/>
              </a:lnSpc>
              <a:spcBef>
                <a:spcPct val="0"/>
              </a:spcBef>
            </a:pPr>
            <a:r>
              <a:rPr lang="en-US" sz="15621" dirty="0">
                <a:solidFill>
                  <a:srgbClr val="FFFFFF"/>
                </a:solidFill>
                <a:latin typeface="Anton Bold"/>
              </a:rPr>
              <a:t>MERCI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16.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275523" y="2102239"/>
            <a:ext cx="11287875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8"/>
              </a:lnSpc>
            </a:pPr>
            <a:r>
              <a:rPr lang="en-US" sz="7200" dirty="0">
                <a:solidFill>
                  <a:srgbClr val="FFFFFF"/>
                </a:solidFill>
                <a:latin typeface="Montserrat Heavy"/>
              </a:rPr>
              <a:t>SOMMAIRE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5523" y="4562627"/>
            <a:ext cx="3369400" cy="179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9"/>
              </a:lnSpc>
            </a:pPr>
            <a:r>
              <a:rPr lang="en-US" sz="14651" dirty="0">
                <a:solidFill>
                  <a:srgbClr val="9B247C"/>
                </a:solidFill>
                <a:latin typeface="Montserrat Heavy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5523" y="7462401"/>
            <a:ext cx="3369400" cy="179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9"/>
              </a:lnSpc>
            </a:pPr>
            <a:r>
              <a:rPr lang="en-US" sz="14651">
                <a:solidFill>
                  <a:srgbClr val="9B247C"/>
                </a:solidFill>
                <a:latin typeface="Montserrat Heavy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02628" y="4562627"/>
            <a:ext cx="3369400" cy="179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9"/>
              </a:lnSpc>
            </a:pPr>
            <a:r>
              <a:rPr lang="en-US" sz="14651">
                <a:solidFill>
                  <a:srgbClr val="9B247C"/>
                </a:solidFill>
                <a:latin typeface="Montserrat Heavy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02628" y="7462401"/>
            <a:ext cx="3369400" cy="179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9"/>
              </a:lnSpc>
            </a:pPr>
            <a:r>
              <a:rPr lang="en-US" sz="14651">
                <a:solidFill>
                  <a:srgbClr val="9B247C"/>
                </a:solidFill>
                <a:latin typeface="Montserrat Heavy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9076" y="4562627"/>
            <a:ext cx="3369400" cy="179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9"/>
              </a:lnSpc>
            </a:pPr>
            <a:r>
              <a:rPr lang="en-US" sz="14651">
                <a:solidFill>
                  <a:srgbClr val="9B247C"/>
                </a:solidFill>
                <a:latin typeface="Montserrat Heavy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89076" y="7462401"/>
            <a:ext cx="3369400" cy="179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9"/>
              </a:lnSpc>
            </a:pPr>
            <a:r>
              <a:rPr lang="en-US" sz="14651">
                <a:solidFill>
                  <a:srgbClr val="9B247C"/>
                </a:solidFill>
                <a:latin typeface="Montserrat Heavy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523" y="5419390"/>
            <a:ext cx="4709848" cy="73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8"/>
              </a:lnSpc>
            </a:pPr>
            <a:r>
              <a:rPr lang="en-US" sz="3200" dirty="0" err="1">
                <a:solidFill>
                  <a:srgbClr val="FFFFFF"/>
                </a:solidFill>
                <a:latin typeface="Montserrat Bold"/>
              </a:rPr>
              <a:t>Présentation</a:t>
            </a:r>
            <a:r>
              <a:rPr lang="en-US" sz="3200" dirty="0">
                <a:solidFill>
                  <a:srgbClr val="FFFFFF"/>
                </a:solidFill>
                <a:latin typeface="Montserrat Bold"/>
              </a:rPr>
              <a:t> </a:t>
            </a:r>
          </a:p>
          <a:p>
            <a:pPr>
              <a:lnSpc>
                <a:spcPts val="2848"/>
              </a:lnSpc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du </a:t>
            </a:r>
            <a:r>
              <a:rPr lang="en-US" sz="3200" dirty="0" err="1">
                <a:solidFill>
                  <a:srgbClr val="FFFFFF"/>
                </a:solidFill>
                <a:latin typeface="Montserrat Bold"/>
              </a:rPr>
              <a:t>projet</a:t>
            </a:r>
            <a:endParaRPr lang="en-US" sz="3200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5523" y="8319163"/>
            <a:ext cx="4709848" cy="38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8"/>
              </a:lnSpc>
            </a:pPr>
            <a:r>
              <a:rPr lang="en-US" sz="3200" dirty="0" err="1">
                <a:solidFill>
                  <a:srgbClr val="FFFFFF"/>
                </a:solidFill>
                <a:latin typeface="Montserrat Bold"/>
              </a:rPr>
              <a:t>Eléments</a:t>
            </a:r>
            <a:r>
              <a:rPr lang="en-US" sz="3200" dirty="0">
                <a:solidFill>
                  <a:srgbClr val="FFFFFF"/>
                </a:solidFill>
                <a:latin typeface="Montserrat Bold"/>
              </a:rPr>
              <a:t> phares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02628" y="5419390"/>
            <a:ext cx="4709848" cy="10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8"/>
              </a:lnSpc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Font-end : </a:t>
            </a:r>
            <a:r>
              <a:rPr lang="en-US" sz="3200" dirty="0" err="1">
                <a:solidFill>
                  <a:srgbClr val="FFFFFF"/>
                </a:solidFill>
                <a:latin typeface="Montserrat Bold"/>
              </a:rPr>
              <a:t>organisation</a:t>
            </a:r>
            <a:r>
              <a:rPr lang="en-US" sz="3200" dirty="0">
                <a:solidFill>
                  <a:srgbClr val="FFFFFF"/>
                </a:solidFill>
                <a:latin typeface="Montserrat Bold"/>
              </a:rPr>
              <a:t> et </a:t>
            </a:r>
            <a:r>
              <a:rPr lang="en-US" sz="3200" dirty="0" err="1">
                <a:solidFill>
                  <a:srgbClr val="FFFFFF"/>
                </a:solidFill>
                <a:latin typeface="Montserrat Bold"/>
              </a:rPr>
              <a:t>codage</a:t>
            </a:r>
            <a:endParaRPr lang="en-US" sz="3200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02628" y="8319163"/>
            <a:ext cx="4709848" cy="38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8"/>
              </a:lnSpc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89076" y="5419390"/>
            <a:ext cx="4709848" cy="73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8"/>
              </a:lnSpc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Technologies </a:t>
            </a:r>
            <a:r>
              <a:rPr lang="en-US" sz="3200" dirty="0" err="1">
                <a:solidFill>
                  <a:srgbClr val="FFFFFF"/>
                </a:solidFill>
                <a:latin typeface="Montserrat Bold"/>
              </a:rPr>
              <a:t>utilisées</a:t>
            </a:r>
            <a:endParaRPr lang="en-US" sz="3200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89076" y="8319163"/>
            <a:ext cx="4709848" cy="73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8"/>
              </a:lnSpc>
            </a:pPr>
            <a:r>
              <a:rPr lang="en-US" sz="3200" dirty="0">
                <a:solidFill>
                  <a:srgbClr val="FFFFFF"/>
                </a:solidFill>
                <a:latin typeface="Montserrat Bold"/>
              </a:rPr>
              <a:t>Recherche anglophone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/>
          <p:cNvSpPr/>
          <p:nvPr/>
        </p:nvSpPr>
        <p:spPr>
          <a:xfrm>
            <a:off x="7069054" y="1169812"/>
            <a:ext cx="4149893" cy="4149893"/>
          </a:xfrm>
          <a:custGeom>
            <a:avLst/>
            <a:gdLst/>
            <a:ahLst/>
            <a:cxnLst/>
            <a:rect l="l" t="t" r="r" b="b"/>
            <a:pathLst>
              <a:path w="4149893" h="4149893">
                <a:moveTo>
                  <a:pt x="0" y="0"/>
                </a:moveTo>
                <a:lnTo>
                  <a:pt x="4149892" y="0"/>
                </a:lnTo>
                <a:lnTo>
                  <a:pt x="4149892" y="4149892"/>
                </a:lnTo>
                <a:lnTo>
                  <a:pt x="0" y="4149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7901544" y="2002307"/>
            <a:ext cx="2484912" cy="248490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2615944" y="348384"/>
            <a:ext cx="4292749" cy="4836901"/>
          </a:xfrm>
          <a:custGeom>
            <a:avLst/>
            <a:gdLst/>
            <a:ahLst/>
            <a:cxnLst/>
            <a:rect l="l" t="t" r="r" b="b"/>
            <a:pathLst>
              <a:path w="4292749" h="4836901">
                <a:moveTo>
                  <a:pt x="0" y="4836901"/>
                </a:moveTo>
                <a:lnTo>
                  <a:pt x="4292749" y="4836901"/>
                </a:lnTo>
                <a:lnTo>
                  <a:pt x="4292749" y="0"/>
                </a:lnTo>
                <a:lnTo>
                  <a:pt x="0" y="0"/>
                </a:lnTo>
                <a:lnTo>
                  <a:pt x="0" y="4836901"/>
                </a:lnTo>
                <a:close/>
              </a:path>
            </a:pathLst>
          </a:custGeom>
          <a:blipFill>
            <a:blip r:embed="rId5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 flipH="1" flipV="1">
            <a:off x="11379307" y="348384"/>
            <a:ext cx="4292749" cy="4836901"/>
          </a:xfrm>
          <a:custGeom>
            <a:avLst/>
            <a:gdLst/>
            <a:ahLst/>
            <a:cxnLst/>
            <a:rect l="l" t="t" r="r" b="b"/>
            <a:pathLst>
              <a:path w="4292749" h="4836901">
                <a:moveTo>
                  <a:pt x="4292749" y="4836901"/>
                </a:moveTo>
                <a:lnTo>
                  <a:pt x="0" y="4836901"/>
                </a:lnTo>
                <a:lnTo>
                  <a:pt x="0" y="0"/>
                </a:lnTo>
                <a:lnTo>
                  <a:pt x="4292749" y="0"/>
                </a:lnTo>
                <a:lnTo>
                  <a:pt x="4292749" y="4836901"/>
                </a:lnTo>
                <a:close/>
              </a:path>
            </a:pathLst>
          </a:custGeom>
          <a:blipFill>
            <a:blip r:embed="rId5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8" name="Group 8"/>
          <p:cNvGrpSpPr/>
          <p:nvPr/>
        </p:nvGrpSpPr>
        <p:grpSpPr>
          <a:xfrm>
            <a:off x="8470548" y="7659350"/>
            <a:ext cx="1346905" cy="47625"/>
            <a:chOff x="0" y="0"/>
            <a:chExt cx="354740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4740" cy="12543"/>
            </a:xfrm>
            <a:custGeom>
              <a:avLst/>
              <a:gdLst/>
              <a:ahLst/>
              <a:cxnLst/>
              <a:rect l="l" t="t" r="r" b="b"/>
              <a:pathLst>
                <a:path w="354740" h="12543">
                  <a:moveTo>
                    <a:pt x="0" y="0"/>
                  </a:moveTo>
                  <a:lnTo>
                    <a:pt x="354740" y="0"/>
                  </a:lnTo>
                  <a:lnTo>
                    <a:pt x="35474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6CE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54740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449012" y="7896702"/>
            <a:ext cx="1368440" cy="1361598"/>
          </a:xfrm>
          <a:custGeom>
            <a:avLst/>
            <a:gdLst/>
            <a:ahLst/>
            <a:cxnLst/>
            <a:rect l="l" t="t" r="r" b="b"/>
            <a:pathLst>
              <a:path w="1368440" h="1361598">
                <a:moveTo>
                  <a:pt x="0" y="0"/>
                </a:moveTo>
                <a:lnTo>
                  <a:pt x="1368440" y="0"/>
                </a:lnTo>
                <a:lnTo>
                  <a:pt x="1368440" y="1361598"/>
                </a:lnTo>
                <a:lnTo>
                  <a:pt x="0" y="1361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8152" y="5522368"/>
            <a:ext cx="1079169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I/ PRÉSENTATION DU PORTFOLIO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0885" y="6716168"/>
            <a:ext cx="11951172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798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Mise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en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avant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mes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compétences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par le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biais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du site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ainsi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que de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mes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créations</a:t>
            </a:r>
            <a:endParaRPr lang="en-US" sz="19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48988" y="987003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3" lvl="1" indent="-107951">
              <a:lnSpc>
                <a:spcPts val="1400"/>
              </a:lnSpc>
              <a:spcBef>
                <a:spcPct val="0"/>
              </a:spcBef>
              <a:buFont typeface="Arial"/>
              <a:buChar char="•"/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PRÉSENTATION DU PORTFOLIO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04FE20-2685-9FE3-350A-3CE74D1ABCE6}"/>
              </a:ext>
            </a:extLst>
          </p:cNvPr>
          <p:cNvSpPr txBox="1"/>
          <p:nvPr/>
        </p:nvSpPr>
        <p:spPr>
          <a:xfrm>
            <a:off x="3775861" y="7142729"/>
            <a:ext cx="1143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Reflet de ma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personnalité</a:t>
            </a:r>
            <a:endParaRPr lang="en-US" sz="2000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2045961" y="1028700"/>
            <a:ext cx="13403238" cy="1050388"/>
          </a:xfrm>
          <a:custGeom>
            <a:avLst/>
            <a:gdLst/>
            <a:ahLst/>
            <a:cxnLst/>
            <a:rect l="l" t="t" r="r" b="b"/>
            <a:pathLst>
              <a:path w="13403238" h="1050388">
                <a:moveTo>
                  <a:pt x="0" y="0"/>
                </a:moveTo>
                <a:lnTo>
                  <a:pt x="13403238" y="0"/>
                </a:lnTo>
                <a:lnTo>
                  <a:pt x="13403238" y="1050388"/>
                </a:lnTo>
                <a:lnTo>
                  <a:pt x="0" y="1050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1316649" y="1028700"/>
            <a:ext cx="8216741" cy="9258300"/>
          </a:xfrm>
          <a:custGeom>
            <a:avLst/>
            <a:gdLst/>
            <a:ahLst/>
            <a:cxnLst/>
            <a:rect l="l" t="t" r="r" b="b"/>
            <a:pathLst>
              <a:path w="8216741" h="9258300">
                <a:moveTo>
                  <a:pt x="0" y="0"/>
                </a:moveTo>
                <a:lnTo>
                  <a:pt x="8216742" y="0"/>
                </a:lnTo>
                <a:lnTo>
                  <a:pt x="821674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11546885" y="3169952"/>
            <a:ext cx="3418186" cy="3947097"/>
            <a:chOff x="0" y="0"/>
            <a:chExt cx="54991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5"/>
              <a:stretch>
                <a:fillRect l="-7736" r="-773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Freeform 7"/>
          <p:cNvSpPr/>
          <p:nvPr/>
        </p:nvSpPr>
        <p:spPr>
          <a:xfrm>
            <a:off x="16980198" y="880234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5171090" y="8867638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2045961" y="8664929"/>
            <a:ext cx="13404231" cy="604053"/>
          </a:xfrm>
          <a:custGeom>
            <a:avLst/>
            <a:gdLst/>
            <a:ahLst/>
            <a:cxnLst/>
            <a:rect l="l" t="t" r="r" b="b"/>
            <a:pathLst>
              <a:path w="13404231" h="604053">
                <a:moveTo>
                  <a:pt x="0" y="0"/>
                </a:moveTo>
                <a:lnTo>
                  <a:pt x="13404231" y="0"/>
                </a:lnTo>
                <a:lnTo>
                  <a:pt x="13404231" y="604054"/>
                </a:lnTo>
                <a:lnTo>
                  <a:pt x="0" y="604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2045961" y="2231483"/>
            <a:ext cx="600641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HEADER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5960" y="4490395"/>
            <a:ext cx="6006417" cy="151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19"/>
              </a:lnSpc>
              <a:spcBef>
                <a:spcPct val="0"/>
              </a:spcBef>
            </a:pPr>
            <a:r>
              <a:rPr lang="en-US" sz="8799" dirty="0">
                <a:solidFill>
                  <a:srgbClr val="FF6CEC"/>
                </a:solidFill>
                <a:latin typeface="Anton Bold"/>
              </a:rPr>
              <a:t>&amp;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5961" y="3202846"/>
            <a:ext cx="7098039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Présent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sur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toutes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les pages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5960" y="6008151"/>
            <a:ext cx="600641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FOOTER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25020" y="987003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3" lvl="1" indent="-107951">
              <a:lnSpc>
                <a:spcPts val="1400"/>
              </a:lnSpc>
              <a:spcBef>
                <a:spcPct val="0"/>
              </a:spcBef>
              <a:buFont typeface="Arial"/>
              <a:buChar char="•"/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PRÉSENTATION DU PORTFOLIO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45FB44B6-ED50-91BF-4A2E-F3DEB17475D6}"/>
              </a:ext>
            </a:extLst>
          </p:cNvPr>
          <p:cNvSpPr txBox="1"/>
          <p:nvPr/>
        </p:nvSpPr>
        <p:spPr>
          <a:xfrm>
            <a:off x="2022512" y="3626968"/>
            <a:ext cx="7098039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Logo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ou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photo qui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ramène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à la page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d’accueil</a:t>
            </a:r>
            <a:endParaRPr lang="en-US" sz="20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6B147E42-4FB5-BFE1-32C9-F21CCFE43791}"/>
              </a:ext>
            </a:extLst>
          </p:cNvPr>
          <p:cNvSpPr txBox="1"/>
          <p:nvPr/>
        </p:nvSpPr>
        <p:spPr>
          <a:xfrm>
            <a:off x="2045960" y="4014842"/>
            <a:ext cx="7098039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</a:rPr>
              <a:t>Menu avec liens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d’ancrage</a:t>
            </a:r>
            <a:endParaRPr lang="en-US" sz="20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55C88D0D-C34A-4C18-E8FE-C1678879CA12}"/>
              </a:ext>
            </a:extLst>
          </p:cNvPr>
          <p:cNvSpPr txBox="1"/>
          <p:nvPr/>
        </p:nvSpPr>
        <p:spPr>
          <a:xfrm>
            <a:off x="2022511" y="7042188"/>
            <a:ext cx="7098039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Identique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sur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toutes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les pages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475E0373-0C49-F0E3-9F4D-3E53E8AD4D08}"/>
              </a:ext>
            </a:extLst>
          </p:cNvPr>
          <p:cNvSpPr txBox="1"/>
          <p:nvPr/>
        </p:nvSpPr>
        <p:spPr>
          <a:xfrm>
            <a:off x="2022510" y="7551196"/>
            <a:ext cx="7098039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Icônes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vers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les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réseaux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sociaux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(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nouvel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onglet)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6B7AB15E-B029-81E5-07DE-FB1F9927776A}"/>
              </a:ext>
            </a:extLst>
          </p:cNvPr>
          <p:cNvSpPr txBox="1"/>
          <p:nvPr/>
        </p:nvSpPr>
        <p:spPr>
          <a:xfrm>
            <a:off x="2022509" y="8098209"/>
            <a:ext cx="7098039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Date de la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dernière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mise à jour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/>
      <p:bldP spid="12" grpId="0"/>
      <p:bldP spid="14" grpId="0"/>
      <p:bldP spid="19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H="1" flipV="1">
            <a:off x="-1761096" y="744390"/>
            <a:ext cx="8469066" cy="9542610"/>
          </a:xfrm>
          <a:custGeom>
            <a:avLst/>
            <a:gdLst/>
            <a:ahLst/>
            <a:cxnLst/>
            <a:rect l="l" t="t" r="r" b="b"/>
            <a:pathLst>
              <a:path w="8469066" h="9542610">
                <a:moveTo>
                  <a:pt x="8469066" y="9542610"/>
                </a:moveTo>
                <a:lnTo>
                  <a:pt x="0" y="9542610"/>
                </a:lnTo>
                <a:lnTo>
                  <a:pt x="0" y="0"/>
                </a:lnTo>
                <a:lnTo>
                  <a:pt x="8469066" y="0"/>
                </a:lnTo>
                <a:lnTo>
                  <a:pt x="8469066" y="954261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-1761096" y="2404545"/>
            <a:ext cx="13304697" cy="6591200"/>
          </a:xfrm>
          <a:custGeom>
            <a:avLst/>
            <a:gdLst/>
            <a:ahLst/>
            <a:cxnLst/>
            <a:rect l="l" t="t" r="r" b="b"/>
            <a:pathLst>
              <a:path w="13304697" h="6591200">
                <a:moveTo>
                  <a:pt x="0" y="0"/>
                </a:moveTo>
                <a:lnTo>
                  <a:pt x="13304697" y="0"/>
                </a:lnTo>
                <a:lnTo>
                  <a:pt x="13304697" y="6591200"/>
                </a:lnTo>
                <a:lnTo>
                  <a:pt x="0" y="659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5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1778957" y="3576918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6" y="0"/>
                </a:lnTo>
                <a:lnTo>
                  <a:pt x="226596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1778957" y="4833979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6" y="0"/>
                </a:lnTo>
                <a:lnTo>
                  <a:pt x="226596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1778957" y="6091040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6" y="0"/>
                </a:lnTo>
                <a:lnTo>
                  <a:pt x="226596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1778957" y="7348100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6" y="0"/>
                </a:lnTo>
                <a:lnTo>
                  <a:pt x="226596" y="288490"/>
                </a:lnTo>
                <a:lnTo>
                  <a:pt x="0" y="288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8012531" y="1534700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6009272" y="9307386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1778957" y="8608140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6" y="0"/>
                </a:lnTo>
                <a:lnTo>
                  <a:pt x="226596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11778957" y="1948996"/>
            <a:ext cx="600641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PAGE D’ACCUEIL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53631" y="3557868"/>
            <a:ext cx="5431743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Nom et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prénom</a:t>
            </a:r>
            <a:endParaRPr lang="en-US" sz="19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353631" y="4831856"/>
            <a:ext cx="5431743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Courte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présentation</a:t>
            </a:r>
            <a:endParaRPr lang="en-US" sz="19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53631" y="6071990"/>
            <a:ext cx="5431743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Créations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avec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une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image et un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titre</a:t>
            </a:r>
            <a:endParaRPr lang="en-US" sz="19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53631" y="7329050"/>
            <a:ext cx="5205370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Formulaire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 contact (nom,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prénom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objet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et message)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3631" y="8589090"/>
            <a:ext cx="5934369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Modal qui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s’ouvre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au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clic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sur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une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création</a:t>
            </a:r>
            <a:endParaRPr lang="en-US" sz="19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3.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31325" y="983701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3" lvl="1" indent="-107951">
              <a:lnSpc>
                <a:spcPts val="1400"/>
              </a:lnSpc>
              <a:spcBef>
                <a:spcPct val="0"/>
              </a:spcBef>
              <a:buFont typeface="Arial"/>
              <a:buChar char="•"/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PRÉSENTATION DU PORTFOLIO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2797794" y="-190500"/>
            <a:ext cx="8216741" cy="9258300"/>
          </a:xfrm>
          <a:custGeom>
            <a:avLst/>
            <a:gdLst/>
            <a:ahLst/>
            <a:cxnLst/>
            <a:rect l="l" t="t" r="r" b="b"/>
            <a:pathLst>
              <a:path w="8216741" h="9258300">
                <a:moveTo>
                  <a:pt x="0" y="0"/>
                </a:moveTo>
                <a:lnTo>
                  <a:pt x="8216741" y="0"/>
                </a:lnTo>
                <a:lnTo>
                  <a:pt x="821674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3235124" y="1979371"/>
            <a:ext cx="4024176" cy="5246370"/>
            <a:chOff x="0" y="0"/>
            <a:chExt cx="4870704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0704" cy="6350000"/>
            </a:xfrm>
            <a:custGeom>
              <a:avLst/>
              <a:gdLst/>
              <a:ahLst/>
              <a:cxnLst/>
              <a:rect l="l" t="t" r="r" b="b"/>
              <a:pathLst>
                <a:path w="4870704" h="6350000">
                  <a:moveTo>
                    <a:pt x="4870704" y="36068"/>
                  </a:moveTo>
                  <a:lnTo>
                    <a:pt x="4870704" y="6350000"/>
                  </a:lnTo>
                  <a:lnTo>
                    <a:pt x="0" y="5682488"/>
                  </a:lnTo>
                  <a:lnTo>
                    <a:pt x="0" y="0"/>
                  </a:lnTo>
                  <a:lnTo>
                    <a:pt x="4870704" y="36068"/>
                  </a:lnTo>
                  <a:close/>
                </a:path>
              </a:pathLst>
            </a:custGeom>
            <a:blipFill>
              <a:blip r:embed="rId4">
                <a:alphaModFix amt="15000"/>
              </a:blip>
              <a:stretch>
                <a:fillRect l="-84282" r="-84282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55819" y="2520315"/>
            <a:ext cx="4024176" cy="5246370"/>
            <a:chOff x="0" y="0"/>
            <a:chExt cx="4870704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0704" cy="6350000"/>
            </a:xfrm>
            <a:custGeom>
              <a:avLst/>
              <a:gdLst/>
              <a:ahLst/>
              <a:cxnLst/>
              <a:rect l="l" t="t" r="r" b="b"/>
              <a:pathLst>
                <a:path w="4870704" h="6350000">
                  <a:moveTo>
                    <a:pt x="4870704" y="36068"/>
                  </a:moveTo>
                  <a:lnTo>
                    <a:pt x="4870704" y="6350000"/>
                  </a:lnTo>
                  <a:lnTo>
                    <a:pt x="0" y="5682488"/>
                  </a:lnTo>
                  <a:lnTo>
                    <a:pt x="0" y="0"/>
                  </a:lnTo>
                  <a:lnTo>
                    <a:pt x="4870704" y="36068"/>
                  </a:ln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-84282" r="-84282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76514" y="3061259"/>
            <a:ext cx="4024176" cy="5246370"/>
            <a:chOff x="0" y="0"/>
            <a:chExt cx="4870704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0704" cy="6350000"/>
            </a:xfrm>
            <a:custGeom>
              <a:avLst/>
              <a:gdLst/>
              <a:ahLst/>
              <a:cxnLst/>
              <a:rect l="l" t="t" r="r" b="b"/>
              <a:pathLst>
                <a:path w="4870704" h="6350000">
                  <a:moveTo>
                    <a:pt x="4870704" y="36068"/>
                  </a:moveTo>
                  <a:lnTo>
                    <a:pt x="4870704" y="6350000"/>
                  </a:lnTo>
                  <a:lnTo>
                    <a:pt x="0" y="5682488"/>
                  </a:lnTo>
                  <a:lnTo>
                    <a:pt x="0" y="0"/>
                  </a:lnTo>
                  <a:lnTo>
                    <a:pt x="4870704" y="36068"/>
                  </a:lnTo>
                  <a:close/>
                </a:path>
              </a:pathLst>
            </a:custGeom>
            <a:blipFill>
              <a:blip r:embed="rId4"/>
              <a:stretch>
                <a:fillRect l="-84282" r="-84282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133907" y="3790550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5" y="0"/>
                </a:lnTo>
                <a:lnTo>
                  <a:pt x="226595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717564" y="1421167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6308686" y="8700095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2133907" y="4424856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5" y="0"/>
                </a:lnTo>
                <a:lnTo>
                  <a:pt x="226595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2133907" y="5056245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5" y="0"/>
                </a:lnTo>
                <a:lnTo>
                  <a:pt x="226595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2133907" y="5755798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5" y="0"/>
                </a:lnTo>
                <a:lnTo>
                  <a:pt x="226595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2133907" y="6747668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5" y="0"/>
                </a:lnTo>
                <a:lnTo>
                  <a:pt x="226595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2133907" y="7455312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5" y="0"/>
                </a:lnTo>
                <a:lnTo>
                  <a:pt x="226595" y="288490"/>
                </a:lnTo>
                <a:lnTo>
                  <a:pt x="0" y="288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Freeform 18"/>
          <p:cNvSpPr/>
          <p:nvPr/>
        </p:nvSpPr>
        <p:spPr>
          <a:xfrm>
            <a:off x="2133907" y="8336474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5" y="0"/>
                </a:lnTo>
                <a:lnTo>
                  <a:pt x="226595" y="288490"/>
                </a:lnTo>
                <a:lnTo>
                  <a:pt x="0" y="288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2133907" y="2124197"/>
            <a:ext cx="600641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UN MODAL DYNAMIQUE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08580" y="3788427"/>
            <a:ext cx="5431743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Titre</a:t>
            </a:r>
            <a:endParaRPr lang="en-US" sz="19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4.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08580" y="4422733"/>
            <a:ext cx="5431743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Date de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création</a:t>
            </a:r>
            <a:endParaRPr lang="en-US" sz="19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08580" y="5054122"/>
            <a:ext cx="5431743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Technologies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utilisées</a:t>
            </a:r>
            <a:endParaRPr lang="en-US" sz="19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08580" y="5753675"/>
            <a:ext cx="543174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Lien pour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visiter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le site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ou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le PDF (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nouvel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onglet)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08580" y="6712525"/>
            <a:ext cx="5431743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Lien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vers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le repository GitHub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08580" y="7453189"/>
            <a:ext cx="543174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Doit se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fermer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lors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du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clic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sur le bouton fermeture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ou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en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dehors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708580" y="8334352"/>
            <a:ext cx="5431743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Doit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rester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fixe sur la page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lors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du scroll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79995" y="987003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3" lvl="1" indent="-107951">
              <a:lnSpc>
                <a:spcPts val="1400"/>
              </a:lnSpc>
              <a:spcBef>
                <a:spcPct val="0"/>
              </a:spcBef>
              <a:buFont typeface="Arial"/>
              <a:buChar char="•"/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PRÉSENTATION DU PORTFOLIO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  <p:pic>
        <p:nvPicPr>
          <p:cNvPr id="30" name="Image 29" descr="Une image contenant texte, capture d’écran, Page web, Site web&#10;&#10;Description générée automatiquement">
            <a:extLst>
              <a:ext uri="{FF2B5EF4-FFF2-40B4-BE49-F238E27FC236}">
                <a16:creationId xmlns:a16="http://schemas.microsoft.com/office/drawing/2014/main" id="{2134EFC4-7080-FFD4-A7E3-0E881D9C2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2" y="767274"/>
            <a:ext cx="17661815" cy="8573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H="1" flipV="1">
            <a:off x="-1761096" y="4415510"/>
            <a:ext cx="5632341" cy="6346300"/>
          </a:xfrm>
          <a:custGeom>
            <a:avLst/>
            <a:gdLst/>
            <a:ahLst/>
            <a:cxnLst/>
            <a:rect l="l" t="t" r="r" b="b"/>
            <a:pathLst>
              <a:path w="5632341" h="6346300">
                <a:moveTo>
                  <a:pt x="5632341" y="6346300"/>
                </a:moveTo>
                <a:lnTo>
                  <a:pt x="0" y="6346300"/>
                </a:lnTo>
                <a:lnTo>
                  <a:pt x="0" y="0"/>
                </a:lnTo>
                <a:lnTo>
                  <a:pt x="5632341" y="0"/>
                </a:lnTo>
                <a:lnTo>
                  <a:pt x="5632341" y="634630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479267" y="2061067"/>
            <a:ext cx="6453401" cy="6453401"/>
          </a:xfrm>
          <a:custGeom>
            <a:avLst/>
            <a:gdLst/>
            <a:ahLst/>
            <a:cxnLst/>
            <a:rect l="l" t="t" r="r" b="b"/>
            <a:pathLst>
              <a:path w="6453401" h="6453401">
                <a:moveTo>
                  <a:pt x="0" y="0"/>
                </a:moveTo>
                <a:lnTo>
                  <a:pt x="6453401" y="0"/>
                </a:lnTo>
                <a:lnTo>
                  <a:pt x="6453401" y="6453401"/>
                </a:lnTo>
                <a:lnTo>
                  <a:pt x="0" y="645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1858292" y="1772532"/>
            <a:ext cx="6515960" cy="6515960"/>
            <a:chOff x="0" y="0"/>
            <a:chExt cx="3898900" cy="3898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98900" cy="3898900"/>
            </a:xfrm>
            <a:custGeom>
              <a:avLst/>
              <a:gdLst/>
              <a:ahLst/>
              <a:cxnLst/>
              <a:rect l="l" t="t" r="r" b="b"/>
              <a:pathLst>
                <a:path w="3898900" h="3898900">
                  <a:moveTo>
                    <a:pt x="1054100" y="0"/>
                  </a:moveTo>
                  <a:lnTo>
                    <a:pt x="0" y="3898900"/>
                  </a:lnTo>
                  <a:lnTo>
                    <a:pt x="3898900" y="2844800"/>
                  </a:lnTo>
                  <a:close/>
                </a:path>
              </a:pathLst>
            </a:custGeom>
            <a:blipFill>
              <a:blip r:embed="rId5"/>
              <a:stretch>
                <a:fillRect l="-7713" r="-42380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Freeform 7"/>
          <p:cNvSpPr/>
          <p:nvPr/>
        </p:nvSpPr>
        <p:spPr>
          <a:xfrm>
            <a:off x="9650314" y="3865698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5" y="0"/>
                </a:lnTo>
                <a:lnTo>
                  <a:pt x="226595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9650314" y="4676832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5" y="0"/>
                </a:lnTo>
                <a:lnTo>
                  <a:pt x="226595" y="288490"/>
                </a:lnTo>
                <a:lnTo>
                  <a:pt x="0" y="288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3174587" y="3865698"/>
            <a:ext cx="226595" cy="288489"/>
          </a:xfrm>
          <a:custGeom>
            <a:avLst/>
            <a:gdLst/>
            <a:ahLst/>
            <a:cxnLst/>
            <a:rect l="l" t="t" r="r" b="b"/>
            <a:pathLst>
              <a:path w="226595" h="288489">
                <a:moveTo>
                  <a:pt x="0" y="0"/>
                </a:moveTo>
                <a:lnTo>
                  <a:pt x="226595" y="0"/>
                </a:lnTo>
                <a:lnTo>
                  <a:pt x="226595" y="288489"/>
                </a:lnTo>
                <a:lnTo>
                  <a:pt x="0" y="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7653566" y="1911009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7095361" y="8235366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200165" y="2326934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9650314" y="2373964"/>
            <a:ext cx="663548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58192" y="2373964"/>
            <a:ext cx="663548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6CEC"/>
                </a:solidFill>
                <a:latin typeface="Anton Bold"/>
              </a:rPr>
              <a:t>404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87983" y="3847065"/>
            <a:ext cx="2304890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 Bold"/>
              </a:rPr>
              <a:t>Une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87983" y="4658199"/>
            <a:ext cx="7071317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Doit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apparaître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lors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de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toute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tentative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d’accès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à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une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autre</a:t>
            </a:r>
            <a:r>
              <a:rPr lang="en-US" sz="1999" dirty="0">
                <a:solidFill>
                  <a:srgbClr val="FFFFFF"/>
                </a:solidFill>
                <a:latin typeface="Montserrat"/>
              </a:rPr>
              <a:t> page que la page </a:t>
            </a:r>
            <a:r>
              <a:rPr lang="en-US" sz="1999" dirty="0" err="1">
                <a:solidFill>
                  <a:srgbClr val="FFFFFF"/>
                </a:solidFill>
                <a:latin typeface="Montserrat"/>
              </a:rPr>
              <a:t>d’accueil</a:t>
            </a:r>
            <a:endParaRPr lang="en-US" sz="19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712257" y="3847065"/>
            <a:ext cx="2304890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Montserrat Bold"/>
              </a:rPr>
              <a:t>Le </a:t>
            </a:r>
            <a:r>
              <a:rPr lang="en-US" sz="1999" dirty="0" err="1">
                <a:solidFill>
                  <a:srgbClr val="FFFFFF"/>
                </a:solidFill>
                <a:latin typeface="Montserrat Bold"/>
              </a:rPr>
              <a:t>texte</a:t>
            </a:r>
            <a:r>
              <a:rPr lang="en-US" sz="1999" dirty="0">
                <a:solidFill>
                  <a:srgbClr val="FFFFFF"/>
                </a:solidFill>
                <a:latin typeface="Montserrat Bold"/>
              </a:rPr>
              <a:t> “404”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5.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08637" y="983701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3" lvl="1" indent="-107951">
              <a:lnSpc>
                <a:spcPts val="1400"/>
              </a:lnSpc>
              <a:spcBef>
                <a:spcPct val="0"/>
              </a:spcBef>
              <a:buFont typeface="Arial"/>
              <a:buChar char="•"/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PRÉSENTATION DU PORTFOLIO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V="1">
            <a:off x="2234944" y="-1919995"/>
            <a:ext cx="4292749" cy="4836901"/>
          </a:xfrm>
          <a:custGeom>
            <a:avLst/>
            <a:gdLst/>
            <a:ahLst/>
            <a:cxnLst/>
            <a:rect l="l" t="t" r="r" b="b"/>
            <a:pathLst>
              <a:path w="4292749" h="4836901">
                <a:moveTo>
                  <a:pt x="0" y="4836900"/>
                </a:moveTo>
                <a:lnTo>
                  <a:pt x="4292749" y="4836900"/>
                </a:lnTo>
                <a:lnTo>
                  <a:pt x="4292749" y="0"/>
                </a:lnTo>
                <a:lnTo>
                  <a:pt x="0" y="0"/>
                </a:lnTo>
                <a:lnTo>
                  <a:pt x="0" y="483690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flipH="1" flipV="1">
            <a:off x="11760307" y="-1919995"/>
            <a:ext cx="4292749" cy="4836901"/>
          </a:xfrm>
          <a:custGeom>
            <a:avLst/>
            <a:gdLst/>
            <a:ahLst/>
            <a:cxnLst/>
            <a:rect l="l" t="t" r="r" b="b"/>
            <a:pathLst>
              <a:path w="4292749" h="4836901">
                <a:moveTo>
                  <a:pt x="4292749" y="4836900"/>
                </a:moveTo>
                <a:lnTo>
                  <a:pt x="0" y="4836900"/>
                </a:lnTo>
                <a:lnTo>
                  <a:pt x="0" y="0"/>
                </a:lnTo>
                <a:lnTo>
                  <a:pt x="4292749" y="0"/>
                </a:lnTo>
                <a:lnTo>
                  <a:pt x="4292749" y="483690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2595038" y="3202655"/>
            <a:ext cx="6451295" cy="2401523"/>
            <a:chOff x="0" y="0"/>
            <a:chExt cx="1699106" cy="632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9106" cy="632500"/>
            </a:xfrm>
            <a:custGeom>
              <a:avLst/>
              <a:gdLst/>
              <a:ahLst/>
              <a:cxnLst/>
              <a:rect l="l" t="t" r="r" b="b"/>
              <a:pathLst>
                <a:path w="1699106" h="632500">
                  <a:moveTo>
                    <a:pt x="0" y="0"/>
                  </a:moveTo>
                  <a:lnTo>
                    <a:pt x="1699106" y="0"/>
                  </a:lnTo>
                  <a:lnTo>
                    <a:pt x="1699106" y="632500"/>
                  </a:lnTo>
                  <a:lnTo>
                    <a:pt x="0" y="63250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99106" cy="66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41667" y="3202655"/>
            <a:ext cx="6451295" cy="2401523"/>
            <a:chOff x="0" y="0"/>
            <a:chExt cx="1699106" cy="632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9106" cy="632500"/>
            </a:xfrm>
            <a:custGeom>
              <a:avLst/>
              <a:gdLst/>
              <a:ahLst/>
              <a:cxnLst/>
              <a:rect l="l" t="t" r="r" b="b"/>
              <a:pathLst>
                <a:path w="1699106" h="632500">
                  <a:moveTo>
                    <a:pt x="0" y="0"/>
                  </a:moveTo>
                  <a:lnTo>
                    <a:pt x="1699106" y="0"/>
                  </a:lnTo>
                  <a:lnTo>
                    <a:pt x="1699106" y="632500"/>
                  </a:lnTo>
                  <a:lnTo>
                    <a:pt x="0" y="63250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699106" cy="66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95038" y="5814735"/>
            <a:ext cx="6451295" cy="2401523"/>
            <a:chOff x="0" y="0"/>
            <a:chExt cx="1699106" cy="632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9106" cy="632500"/>
            </a:xfrm>
            <a:custGeom>
              <a:avLst/>
              <a:gdLst/>
              <a:ahLst/>
              <a:cxnLst/>
              <a:rect l="l" t="t" r="r" b="b"/>
              <a:pathLst>
                <a:path w="1699106" h="632500">
                  <a:moveTo>
                    <a:pt x="0" y="0"/>
                  </a:moveTo>
                  <a:lnTo>
                    <a:pt x="1699106" y="0"/>
                  </a:lnTo>
                  <a:lnTo>
                    <a:pt x="1699106" y="632500"/>
                  </a:lnTo>
                  <a:lnTo>
                    <a:pt x="0" y="63250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699106" cy="66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41667" y="5814735"/>
            <a:ext cx="6451295" cy="2401523"/>
            <a:chOff x="0" y="0"/>
            <a:chExt cx="1699106" cy="632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9106" cy="632500"/>
            </a:xfrm>
            <a:custGeom>
              <a:avLst/>
              <a:gdLst/>
              <a:ahLst/>
              <a:cxnLst/>
              <a:rect l="l" t="t" r="r" b="b"/>
              <a:pathLst>
                <a:path w="1699106" h="632500">
                  <a:moveTo>
                    <a:pt x="0" y="0"/>
                  </a:moveTo>
                  <a:lnTo>
                    <a:pt x="1699106" y="0"/>
                  </a:lnTo>
                  <a:lnTo>
                    <a:pt x="1699106" y="632500"/>
                  </a:lnTo>
                  <a:lnTo>
                    <a:pt x="0" y="63250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699106" cy="66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55759" y="4124315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Freeform 18"/>
          <p:cNvSpPr/>
          <p:nvPr/>
        </p:nvSpPr>
        <p:spPr>
          <a:xfrm>
            <a:off x="16674037" y="4124315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Freeform 19"/>
          <p:cNvSpPr/>
          <p:nvPr/>
        </p:nvSpPr>
        <p:spPr>
          <a:xfrm>
            <a:off x="1055759" y="6764970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Freeform 20"/>
          <p:cNvSpPr/>
          <p:nvPr/>
        </p:nvSpPr>
        <p:spPr>
          <a:xfrm>
            <a:off x="16674037" y="6764970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3" name="TextBox 23"/>
          <p:cNvSpPr txBox="1"/>
          <p:nvPr/>
        </p:nvSpPr>
        <p:spPr>
          <a:xfrm>
            <a:off x="3748152" y="1854696"/>
            <a:ext cx="1079169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II/ TECHNOLOGIES UTILISÉES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82398" y="4194903"/>
            <a:ext cx="4876576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Open Sans"/>
              </a:rPr>
              <a:t>HTML5</a:t>
            </a:r>
          </a:p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Open Sans"/>
              </a:rPr>
              <a:t>CSS3</a:t>
            </a:r>
          </a:p>
          <a:p>
            <a:pPr marL="431797" lvl="1" indent="-215899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Open Sans"/>
              </a:rPr>
              <a:t>JavaScript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82398" y="3747919"/>
            <a:ext cx="32971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FF6CEC"/>
                </a:solidFill>
                <a:latin typeface="Open Sans Bold"/>
              </a:rPr>
              <a:t>Langage</a:t>
            </a:r>
            <a:endParaRPr lang="en-US" sz="2199" dirty="0">
              <a:solidFill>
                <a:srgbClr val="FF6CEC"/>
              </a:solidFill>
              <a:latin typeface="Open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382398" y="6806983"/>
            <a:ext cx="48765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Open Sans"/>
              </a:rPr>
              <a:t>Vue.js 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82398" y="6359999"/>
            <a:ext cx="32971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6CEC"/>
                </a:solidFill>
                <a:latin typeface="Open Sans Bold"/>
              </a:rPr>
              <a:t>Framework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29026" y="4194903"/>
            <a:ext cx="4876576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Open Sans"/>
              </a:rPr>
              <a:t>Git</a:t>
            </a:r>
          </a:p>
          <a:p>
            <a:pPr marL="431797" lvl="1" indent="-215899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Open Sans"/>
              </a:rPr>
              <a:t>GitHub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29026" y="3747919"/>
            <a:ext cx="32971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6CEC"/>
                </a:solidFill>
                <a:latin typeface="Open Sans Bold"/>
              </a:rPr>
              <a:t>Versioning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6.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053056" y="983701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Open Sans Bold"/>
              </a:rPr>
              <a:t>2. TECHNOLOGIES UTILISÉES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  <p:grpSp>
        <p:nvGrpSpPr>
          <p:cNvPr id="33" name="Group 21">
            <a:extLst>
              <a:ext uri="{FF2B5EF4-FFF2-40B4-BE49-F238E27FC236}">
                <a16:creationId xmlns:a16="http://schemas.microsoft.com/office/drawing/2014/main" id="{C32D89D4-F966-76DA-37A7-BCA1587FBC68}"/>
              </a:ext>
            </a:extLst>
          </p:cNvPr>
          <p:cNvGrpSpPr/>
          <p:nvPr/>
        </p:nvGrpSpPr>
        <p:grpSpPr>
          <a:xfrm>
            <a:off x="1710480" y="1333641"/>
            <a:ext cx="14671705" cy="7619718"/>
            <a:chOff x="0" y="0"/>
            <a:chExt cx="991447" cy="372059"/>
          </a:xfrm>
        </p:grpSpPr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C507D287-A3BF-5D4F-9920-637BCCE8BCD1}"/>
                </a:ext>
              </a:extLst>
            </p:cNvPr>
            <p:cNvSpPr/>
            <p:nvPr/>
          </p:nvSpPr>
          <p:spPr>
            <a:xfrm>
              <a:off x="0" y="0"/>
              <a:ext cx="991447" cy="372059"/>
            </a:xfrm>
            <a:custGeom>
              <a:avLst/>
              <a:gdLst/>
              <a:ahLst/>
              <a:cxnLst/>
              <a:rect l="l" t="t" r="r" b="b"/>
              <a:pathLst>
                <a:path w="991447" h="372059">
                  <a:moveTo>
                    <a:pt x="0" y="0"/>
                  </a:moveTo>
                  <a:lnTo>
                    <a:pt x="991447" y="0"/>
                  </a:lnTo>
                  <a:lnTo>
                    <a:pt x="991447" y="372059"/>
                  </a:lnTo>
                  <a:lnTo>
                    <a:pt x="0" y="372059"/>
                  </a:lnTo>
                  <a:close/>
                </a:path>
              </a:pathLst>
            </a:custGeom>
            <a:blipFill>
              <a:blip r:embed="rId5"/>
              <a:stretch>
                <a:fillRect l="-1757" t="-2960" r="-175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7519792" cy="5143500"/>
            <a:chOff x="0" y="0"/>
            <a:chExt cx="10026390" cy="6858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67" r="44954"/>
            <a:stretch>
              <a:fillRect/>
            </a:stretch>
          </p:blipFill>
          <p:spPr>
            <a:xfrm>
              <a:off x="0" y="0"/>
              <a:ext cx="10026390" cy="6858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5180398"/>
            <a:ext cx="7519792" cy="5106602"/>
            <a:chOff x="0" y="0"/>
            <a:chExt cx="10026390" cy="680880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44754" t="839" r="634"/>
            <a:stretch>
              <a:fillRect/>
            </a:stretch>
          </p:blipFill>
          <p:spPr>
            <a:xfrm>
              <a:off x="0" y="0"/>
              <a:ext cx="10026390" cy="6808803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4375068" y="0"/>
            <a:ext cx="5107466" cy="5754891"/>
          </a:xfrm>
          <a:custGeom>
            <a:avLst/>
            <a:gdLst/>
            <a:ahLst/>
            <a:cxnLst/>
            <a:rect l="l" t="t" r="r" b="b"/>
            <a:pathLst>
              <a:path w="5107466" h="5754891">
                <a:moveTo>
                  <a:pt x="0" y="0"/>
                </a:moveTo>
                <a:lnTo>
                  <a:pt x="5107467" y="0"/>
                </a:lnTo>
                <a:lnTo>
                  <a:pt x="5107467" y="5754891"/>
                </a:lnTo>
                <a:lnTo>
                  <a:pt x="0" y="5754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8348411" y="749598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4" y="0"/>
                </a:lnTo>
                <a:lnTo>
                  <a:pt x="558204" y="558204"/>
                </a:lnTo>
                <a:lnTo>
                  <a:pt x="0" y="558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5373159" y="1307802"/>
            <a:ext cx="558205" cy="558205"/>
          </a:xfrm>
          <a:custGeom>
            <a:avLst/>
            <a:gdLst/>
            <a:ahLst/>
            <a:cxnLst/>
            <a:rect l="l" t="t" r="r" b="b"/>
            <a:pathLst>
              <a:path w="558205" h="558205">
                <a:moveTo>
                  <a:pt x="0" y="0"/>
                </a:moveTo>
                <a:lnTo>
                  <a:pt x="558205" y="0"/>
                </a:lnTo>
                <a:lnTo>
                  <a:pt x="558205" y="558205"/>
                </a:lnTo>
                <a:lnTo>
                  <a:pt x="0" y="558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11454417" y="4764867"/>
            <a:ext cx="2332161" cy="757266"/>
            <a:chOff x="0" y="0"/>
            <a:chExt cx="614232" cy="1994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4232" cy="199444"/>
            </a:xfrm>
            <a:custGeom>
              <a:avLst/>
              <a:gdLst/>
              <a:ahLst/>
              <a:cxnLst/>
              <a:rect l="l" t="t" r="r" b="b"/>
              <a:pathLst>
                <a:path w="614232" h="199444">
                  <a:moveTo>
                    <a:pt x="99722" y="0"/>
                  </a:moveTo>
                  <a:lnTo>
                    <a:pt x="514509" y="0"/>
                  </a:lnTo>
                  <a:cubicBezTo>
                    <a:pt x="540957" y="0"/>
                    <a:pt x="566322" y="10506"/>
                    <a:pt x="585024" y="29208"/>
                  </a:cubicBezTo>
                  <a:cubicBezTo>
                    <a:pt x="603725" y="47909"/>
                    <a:pt x="614232" y="73274"/>
                    <a:pt x="614232" y="99722"/>
                  </a:cubicBezTo>
                  <a:lnTo>
                    <a:pt x="614232" y="99722"/>
                  </a:lnTo>
                  <a:cubicBezTo>
                    <a:pt x="614232" y="126170"/>
                    <a:pt x="603725" y="151535"/>
                    <a:pt x="585024" y="170236"/>
                  </a:cubicBezTo>
                  <a:cubicBezTo>
                    <a:pt x="566322" y="188938"/>
                    <a:pt x="540957" y="199444"/>
                    <a:pt x="514509" y="199444"/>
                  </a:cubicBezTo>
                  <a:lnTo>
                    <a:pt x="99722" y="199444"/>
                  </a:lnTo>
                  <a:cubicBezTo>
                    <a:pt x="73274" y="199444"/>
                    <a:pt x="47909" y="188938"/>
                    <a:pt x="29208" y="170236"/>
                  </a:cubicBezTo>
                  <a:cubicBezTo>
                    <a:pt x="10506" y="151535"/>
                    <a:pt x="0" y="126170"/>
                    <a:pt x="0" y="99722"/>
                  </a:cubicBezTo>
                  <a:lnTo>
                    <a:pt x="0" y="99722"/>
                  </a:lnTo>
                  <a:cubicBezTo>
                    <a:pt x="0" y="73274"/>
                    <a:pt x="10506" y="47909"/>
                    <a:pt x="29208" y="29208"/>
                  </a:cubicBezTo>
                  <a:cubicBezTo>
                    <a:pt x="47909" y="10506"/>
                    <a:pt x="73274" y="0"/>
                    <a:pt x="99722" y="0"/>
                  </a:cubicBezTo>
                  <a:close/>
                </a:path>
              </a:pathLst>
            </a:custGeom>
            <a:solidFill>
              <a:srgbClr val="FFFFFF">
                <a:alpha val="40784"/>
              </a:srgbClr>
            </a:solidFill>
            <a:ln w="38100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614232" cy="22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F2846">
                      <a:alpha val="40784"/>
                    </a:srgbClr>
                  </a:solidFill>
                  <a:latin typeface="Montserrat Bold"/>
                </a:rPr>
                <a:t>APP VUE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54417" y="6792843"/>
            <a:ext cx="2332161" cy="757266"/>
            <a:chOff x="0" y="0"/>
            <a:chExt cx="614232" cy="1994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4232" cy="199444"/>
            </a:xfrm>
            <a:custGeom>
              <a:avLst/>
              <a:gdLst/>
              <a:ahLst/>
              <a:cxnLst/>
              <a:rect l="l" t="t" r="r" b="b"/>
              <a:pathLst>
                <a:path w="614232" h="199444">
                  <a:moveTo>
                    <a:pt x="99722" y="0"/>
                  </a:moveTo>
                  <a:lnTo>
                    <a:pt x="514509" y="0"/>
                  </a:lnTo>
                  <a:cubicBezTo>
                    <a:pt x="540957" y="0"/>
                    <a:pt x="566322" y="10506"/>
                    <a:pt x="585024" y="29208"/>
                  </a:cubicBezTo>
                  <a:cubicBezTo>
                    <a:pt x="603725" y="47909"/>
                    <a:pt x="614232" y="73274"/>
                    <a:pt x="614232" y="99722"/>
                  </a:cubicBezTo>
                  <a:lnTo>
                    <a:pt x="614232" y="99722"/>
                  </a:lnTo>
                  <a:cubicBezTo>
                    <a:pt x="614232" y="126170"/>
                    <a:pt x="603725" y="151535"/>
                    <a:pt x="585024" y="170236"/>
                  </a:cubicBezTo>
                  <a:cubicBezTo>
                    <a:pt x="566322" y="188938"/>
                    <a:pt x="540957" y="199444"/>
                    <a:pt x="514509" y="199444"/>
                  </a:cubicBezTo>
                  <a:lnTo>
                    <a:pt x="99722" y="199444"/>
                  </a:lnTo>
                  <a:cubicBezTo>
                    <a:pt x="73274" y="199444"/>
                    <a:pt x="47909" y="188938"/>
                    <a:pt x="29208" y="170236"/>
                  </a:cubicBezTo>
                  <a:cubicBezTo>
                    <a:pt x="10506" y="151535"/>
                    <a:pt x="0" y="126170"/>
                    <a:pt x="0" y="99722"/>
                  </a:cubicBezTo>
                  <a:lnTo>
                    <a:pt x="0" y="99722"/>
                  </a:lnTo>
                  <a:cubicBezTo>
                    <a:pt x="0" y="73274"/>
                    <a:pt x="10506" y="47909"/>
                    <a:pt x="29208" y="29208"/>
                  </a:cubicBezTo>
                  <a:cubicBezTo>
                    <a:pt x="47909" y="10506"/>
                    <a:pt x="73274" y="0"/>
                    <a:pt x="99722" y="0"/>
                  </a:cubicBezTo>
                  <a:close/>
                </a:path>
              </a:pathLst>
            </a:custGeom>
            <a:solidFill>
              <a:srgbClr val="FFFFFF">
                <a:alpha val="40784"/>
              </a:srgbClr>
            </a:solidFill>
            <a:ln w="38100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14232" cy="22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F2846">
                      <a:alpha val="40784"/>
                    </a:srgbClr>
                  </a:solidFill>
                  <a:latin typeface="Montserrat Bold"/>
                </a:rPr>
                <a:t>CRÉATION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54417" y="5778403"/>
            <a:ext cx="2332161" cy="757266"/>
            <a:chOff x="0" y="0"/>
            <a:chExt cx="614232" cy="1994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4232" cy="199444"/>
            </a:xfrm>
            <a:custGeom>
              <a:avLst/>
              <a:gdLst/>
              <a:ahLst/>
              <a:cxnLst/>
              <a:rect l="l" t="t" r="r" b="b"/>
              <a:pathLst>
                <a:path w="614232" h="199444">
                  <a:moveTo>
                    <a:pt x="99722" y="0"/>
                  </a:moveTo>
                  <a:lnTo>
                    <a:pt x="514509" y="0"/>
                  </a:lnTo>
                  <a:cubicBezTo>
                    <a:pt x="540957" y="0"/>
                    <a:pt x="566322" y="10506"/>
                    <a:pt x="585024" y="29208"/>
                  </a:cubicBezTo>
                  <a:cubicBezTo>
                    <a:pt x="603725" y="47909"/>
                    <a:pt x="614232" y="73274"/>
                    <a:pt x="614232" y="99722"/>
                  </a:cubicBezTo>
                  <a:lnTo>
                    <a:pt x="614232" y="99722"/>
                  </a:lnTo>
                  <a:cubicBezTo>
                    <a:pt x="614232" y="126170"/>
                    <a:pt x="603725" y="151535"/>
                    <a:pt x="585024" y="170236"/>
                  </a:cubicBezTo>
                  <a:cubicBezTo>
                    <a:pt x="566322" y="188938"/>
                    <a:pt x="540957" y="199444"/>
                    <a:pt x="514509" y="199444"/>
                  </a:cubicBezTo>
                  <a:lnTo>
                    <a:pt x="99722" y="199444"/>
                  </a:lnTo>
                  <a:cubicBezTo>
                    <a:pt x="73274" y="199444"/>
                    <a:pt x="47909" y="188938"/>
                    <a:pt x="29208" y="170236"/>
                  </a:cubicBezTo>
                  <a:cubicBezTo>
                    <a:pt x="10506" y="151535"/>
                    <a:pt x="0" y="126170"/>
                    <a:pt x="0" y="99722"/>
                  </a:cubicBezTo>
                  <a:lnTo>
                    <a:pt x="0" y="99722"/>
                  </a:lnTo>
                  <a:cubicBezTo>
                    <a:pt x="0" y="73274"/>
                    <a:pt x="10506" y="47909"/>
                    <a:pt x="29208" y="29208"/>
                  </a:cubicBezTo>
                  <a:cubicBezTo>
                    <a:pt x="47909" y="10506"/>
                    <a:pt x="73274" y="0"/>
                    <a:pt x="99722" y="0"/>
                  </a:cubicBezTo>
                  <a:close/>
                </a:path>
              </a:pathLst>
            </a:custGeom>
            <a:solidFill>
              <a:srgbClr val="FFFFFF">
                <a:alpha val="40784"/>
              </a:srgbClr>
            </a:solidFill>
            <a:ln w="38100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614232" cy="22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F2846">
                      <a:alpha val="40784"/>
                    </a:srgbClr>
                  </a:solidFill>
                  <a:latin typeface="Montserrat Bold"/>
                </a:rPr>
                <a:t>PAGE D’ACCUEIL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54417" y="7807284"/>
            <a:ext cx="2332161" cy="757266"/>
            <a:chOff x="0" y="0"/>
            <a:chExt cx="614232" cy="1994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4232" cy="199444"/>
            </a:xfrm>
            <a:custGeom>
              <a:avLst/>
              <a:gdLst/>
              <a:ahLst/>
              <a:cxnLst/>
              <a:rect l="l" t="t" r="r" b="b"/>
              <a:pathLst>
                <a:path w="614232" h="199444">
                  <a:moveTo>
                    <a:pt x="99722" y="0"/>
                  </a:moveTo>
                  <a:lnTo>
                    <a:pt x="514509" y="0"/>
                  </a:lnTo>
                  <a:cubicBezTo>
                    <a:pt x="540957" y="0"/>
                    <a:pt x="566322" y="10506"/>
                    <a:pt x="585024" y="29208"/>
                  </a:cubicBezTo>
                  <a:cubicBezTo>
                    <a:pt x="603725" y="47909"/>
                    <a:pt x="614232" y="73274"/>
                    <a:pt x="614232" y="99722"/>
                  </a:cubicBezTo>
                  <a:lnTo>
                    <a:pt x="614232" y="99722"/>
                  </a:lnTo>
                  <a:cubicBezTo>
                    <a:pt x="614232" y="126170"/>
                    <a:pt x="603725" y="151535"/>
                    <a:pt x="585024" y="170236"/>
                  </a:cubicBezTo>
                  <a:cubicBezTo>
                    <a:pt x="566322" y="188938"/>
                    <a:pt x="540957" y="199444"/>
                    <a:pt x="514509" y="199444"/>
                  </a:cubicBezTo>
                  <a:lnTo>
                    <a:pt x="99722" y="199444"/>
                  </a:lnTo>
                  <a:cubicBezTo>
                    <a:pt x="73274" y="199444"/>
                    <a:pt x="47909" y="188938"/>
                    <a:pt x="29208" y="170236"/>
                  </a:cubicBezTo>
                  <a:cubicBezTo>
                    <a:pt x="10506" y="151535"/>
                    <a:pt x="0" y="126170"/>
                    <a:pt x="0" y="99722"/>
                  </a:cubicBezTo>
                  <a:lnTo>
                    <a:pt x="0" y="99722"/>
                  </a:lnTo>
                  <a:cubicBezTo>
                    <a:pt x="0" y="73274"/>
                    <a:pt x="10506" y="47909"/>
                    <a:pt x="29208" y="29208"/>
                  </a:cubicBezTo>
                  <a:cubicBezTo>
                    <a:pt x="47909" y="10506"/>
                    <a:pt x="73274" y="0"/>
                    <a:pt x="99722" y="0"/>
                  </a:cubicBezTo>
                  <a:close/>
                </a:path>
              </a:pathLst>
            </a:custGeom>
            <a:solidFill>
              <a:srgbClr val="FFFFFF">
                <a:alpha val="40784"/>
              </a:srgbClr>
            </a:solidFill>
            <a:ln w="38100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614232" cy="22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F2846">
                      <a:alpha val="40784"/>
                    </a:srgbClr>
                  </a:solidFill>
                  <a:latin typeface="Montserrat Bold"/>
                </a:rPr>
                <a:t>CAHIER DES CHARGES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627513" y="8821724"/>
            <a:ext cx="8469931" cy="757266"/>
            <a:chOff x="0" y="0"/>
            <a:chExt cx="2230764" cy="1994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30764" cy="199444"/>
            </a:xfrm>
            <a:custGeom>
              <a:avLst/>
              <a:gdLst/>
              <a:ahLst/>
              <a:cxnLst/>
              <a:rect l="l" t="t" r="r" b="b"/>
              <a:pathLst>
                <a:path w="2230764" h="199444">
                  <a:moveTo>
                    <a:pt x="46616" y="0"/>
                  </a:moveTo>
                  <a:lnTo>
                    <a:pt x="2184147" y="0"/>
                  </a:lnTo>
                  <a:cubicBezTo>
                    <a:pt x="2209893" y="0"/>
                    <a:pt x="2230764" y="20871"/>
                    <a:pt x="2230764" y="46616"/>
                  </a:cubicBezTo>
                  <a:lnTo>
                    <a:pt x="2230764" y="152828"/>
                  </a:lnTo>
                  <a:cubicBezTo>
                    <a:pt x="2230764" y="165191"/>
                    <a:pt x="2225852" y="177049"/>
                    <a:pt x="2217110" y="185791"/>
                  </a:cubicBezTo>
                  <a:cubicBezTo>
                    <a:pt x="2208368" y="194533"/>
                    <a:pt x="2196511" y="199444"/>
                    <a:pt x="2184147" y="199444"/>
                  </a:cubicBezTo>
                  <a:lnTo>
                    <a:pt x="46616" y="199444"/>
                  </a:lnTo>
                  <a:cubicBezTo>
                    <a:pt x="20871" y="199444"/>
                    <a:pt x="0" y="178574"/>
                    <a:pt x="0" y="152828"/>
                  </a:cubicBezTo>
                  <a:lnTo>
                    <a:pt x="0" y="46616"/>
                  </a:lnTo>
                  <a:cubicBezTo>
                    <a:pt x="0" y="20871"/>
                    <a:pt x="20871" y="0"/>
                    <a:pt x="46616" y="0"/>
                  </a:cubicBezTo>
                  <a:close/>
                </a:path>
              </a:pathLst>
            </a:custGeom>
            <a:solidFill>
              <a:srgbClr val="FFFFFF">
                <a:alpha val="40784"/>
              </a:srgbClr>
            </a:solidFill>
            <a:ln w="38100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2230764" cy="22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F2846">
                      <a:alpha val="40784"/>
                    </a:srgbClr>
                  </a:solidFill>
                  <a:latin typeface="Montserrat Bold"/>
                </a:rPr>
                <a:t>MODAL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765283" y="4764867"/>
            <a:ext cx="2332161" cy="757266"/>
            <a:chOff x="0" y="0"/>
            <a:chExt cx="614232" cy="19944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14232" cy="199444"/>
            </a:xfrm>
            <a:custGeom>
              <a:avLst/>
              <a:gdLst/>
              <a:ahLst/>
              <a:cxnLst/>
              <a:rect l="l" t="t" r="r" b="b"/>
              <a:pathLst>
                <a:path w="614232" h="199444">
                  <a:moveTo>
                    <a:pt x="99722" y="0"/>
                  </a:moveTo>
                  <a:lnTo>
                    <a:pt x="514509" y="0"/>
                  </a:lnTo>
                  <a:cubicBezTo>
                    <a:pt x="540957" y="0"/>
                    <a:pt x="566322" y="10506"/>
                    <a:pt x="585024" y="29208"/>
                  </a:cubicBezTo>
                  <a:cubicBezTo>
                    <a:pt x="603725" y="47909"/>
                    <a:pt x="614232" y="73274"/>
                    <a:pt x="614232" y="99722"/>
                  </a:cubicBezTo>
                  <a:lnTo>
                    <a:pt x="614232" y="99722"/>
                  </a:lnTo>
                  <a:cubicBezTo>
                    <a:pt x="614232" y="126170"/>
                    <a:pt x="603725" y="151535"/>
                    <a:pt x="585024" y="170236"/>
                  </a:cubicBezTo>
                  <a:cubicBezTo>
                    <a:pt x="566322" y="188938"/>
                    <a:pt x="540957" y="199444"/>
                    <a:pt x="514509" y="199444"/>
                  </a:cubicBezTo>
                  <a:lnTo>
                    <a:pt x="99722" y="199444"/>
                  </a:lnTo>
                  <a:cubicBezTo>
                    <a:pt x="73274" y="199444"/>
                    <a:pt x="47909" y="188938"/>
                    <a:pt x="29208" y="170236"/>
                  </a:cubicBezTo>
                  <a:cubicBezTo>
                    <a:pt x="10506" y="151535"/>
                    <a:pt x="0" y="126170"/>
                    <a:pt x="0" y="99722"/>
                  </a:cubicBezTo>
                  <a:lnTo>
                    <a:pt x="0" y="99722"/>
                  </a:lnTo>
                  <a:cubicBezTo>
                    <a:pt x="0" y="73274"/>
                    <a:pt x="10506" y="47909"/>
                    <a:pt x="29208" y="29208"/>
                  </a:cubicBezTo>
                  <a:cubicBezTo>
                    <a:pt x="47909" y="10506"/>
                    <a:pt x="73274" y="0"/>
                    <a:pt x="99722" y="0"/>
                  </a:cubicBezTo>
                  <a:close/>
                </a:path>
              </a:pathLst>
            </a:custGeom>
            <a:solidFill>
              <a:srgbClr val="FFFFFF">
                <a:alpha val="40784"/>
              </a:srgbClr>
            </a:solidFill>
            <a:ln w="38100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614232" cy="22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F2846">
                      <a:alpha val="40784"/>
                    </a:srgbClr>
                  </a:solidFill>
                  <a:latin typeface="Montserrat Bold"/>
                </a:rPr>
                <a:t>INDESX.HTML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765283" y="6535668"/>
            <a:ext cx="2332161" cy="757266"/>
            <a:chOff x="0" y="0"/>
            <a:chExt cx="614232" cy="19944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14232" cy="199444"/>
            </a:xfrm>
            <a:custGeom>
              <a:avLst/>
              <a:gdLst/>
              <a:ahLst/>
              <a:cxnLst/>
              <a:rect l="l" t="t" r="r" b="b"/>
              <a:pathLst>
                <a:path w="614232" h="199444">
                  <a:moveTo>
                    <a:pt x="99722" y="0"/>
                  </a:moveTo>
                  <a:lnTo>
                    <a:pt x="514509" y="0"/>
                  </a:lnTo>
                  <a:cubicBezTo>
                    <a:pt x="540957" y="0"/>
                    <a:pt x="566322" y="10506"/>
                    <a:pt x="585024" y="29208"/>
                  </a:cubicBezTo>
                  <a:cubicBezTo>
                    <a:pt x="603725" y="47909"/>
                    <a:pt x="614232" y="73274"/>
                    <a:pt x="614232" y="99722"/>
                  </a:cubicBezTo>
                  <a:lnTo>
                    <a:pt x="614232" y="99722"/>
                  </a:lnTo>
                  <a:cubicBezTo>
                    <a:pt x="614232" y="126170"/>
                    <a:pt x="603725" y="151535"/>
                    <a:pt x="585024" y="170236"/>
                  </a:cubicBezTo>
                  <a:cubicBezTo>
                    <a:pt x="566322" y="188938"/>
                    <a:pt x="540957" y="199444"/>
                    <a:pt x="514509" y="199444"/>
                  </a:cubicBezTo>
                  <a:lnTo>
                    <a:pt x="99722" y="199444"/>
                  </a:lnTo>
                  <a:cubicBezTo>
                    <a:pt x="73274" y="199444"/>
                    <a:pt x="47909" y="188938"/>
                    <a:pt x="29208" y="170236"/>
                  </a:cubicBezTo>
                  <a:cubicBezTo>
                    <a:pt x="10506" y="151535"/>
                    <a:pt x="0" y="126170"/>
                    <a:pt x="0" y="99722"/>
                  </a:cubicBezTo>
                  <a:lnTo>
                    <a:pt x="0" y="99722"/>
                  </a:lnTo>
                  <a:cubicBezTo>
                    <a:pt x="0" y="73274"/>
                    <a:pt x="10506" y="47909"/>
                    <a:pt x="29208" y="29208"/>
                  </a:cubicBezTo>
                  <a:cubicBezTo>
                    <a:pt x="47909" y="10506"/>
                    <a:pt x="73274" y="0"/>
                    <a:pt x="99722" y="0"/>
                  </a:cubicBezTo>
                  <a:close/>
                </a:path>
              </a:pathLst>
            </a:custGeom>
            <a:solidFill>
              <a:srgbClr val="FFFFFF">
                <a:alpha val="40784"/>
              </a:srgbClr>
            </a:solidFill>
            <a:ln w="38100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614232" cy="22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F2846">
                      <a:alpha val="40784"/>
                    </a:srgbClr>
                  </a:solidFill>
                  <a:latin typeface="Montserrat Bold"/>
                </a:rPr>
                <a:t>CONTACT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765283" y="7807284"/>
            <a:ext cx="2332161" cy="757266"/>
            <a:chOff x="0" y="0"/>
            <a:chExt cx="614232" cy="1994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14232" cy="199444"/>
            </a:xfrm>
            <a:custGeom>
              <a:avLst/>
              <a:gdLst/>
              <a:ahLst/>
              <a:cxnLst/>
              <a:rect l="l" t="t" r="r" b="b"/>
              <a:pathLst>
                <a:path w="614232" h="199444">
                  <a:moveTo>
                    <a:pt x="99722" y="0"/>
                  </a:moveTo>
                  <a:lnTo>
                    <a:pt x="514509" y="0"/>
                  </a:lnTo>
                  <a:cubicBezTo>
                    <a:pt x="540957" y="0"/>
                    <a:pt x="566322" y="10506"/>
                    <a:pt x="585024" y="29208"/>
                  </a:cubicBezTo>
                  <a:cubicBezTo>
                    <a:pt x="603725" y="47909"/>
                    <a:pt x="614232" y="73274"/>
                    <a:pt x="614232" y="99722"/>
                  </a:cubicBezTo>
                  <a:lnTo>
                    <a:pt x="614232" y="99722"/>
                  </a:lnTo>
                  <a:cubicBezTo>
                    <a:pt x="614232" y="126170"/>
                    <a:pt x="603725" y="151535"/>
                    <a:pt x="585024" y="170236"/>
                  </a:cubicBezTo>
                  <a:cubicBezTo>
                    <a:pt x="566322" y="188938"/>
                    <a:pt x="540957" y="199444"/>
                    <a:pt x="514509" y="199444"/>
                  </a:cubicBezTo>
                  <a:lnTo>
                    <a:pt x="99722" y="199444"/>
                  </a:lnTo>
                  <a:cubicBezTo>
                    <a:pt x="73274" y="199444"/>
                    <a:pt x="47909" y="188938"/>
                    <a:pt x="29208" y="170236"/>
                  </a:cubicBezTo>
                  <a:cubicBezTo>
                    <a:pt x="10506" y="151535"/>
                    <a:pt x="0" y="126170"/>
                    <a:pt x="0" y="99722"/>
                  </a:cubicBezTo>
                  <a:lnTo>
                    <a:pt x="0" y="99722"/>
                  </a:lnTo>
                  <a:cubicBezTo>
                    <a:pt x="0" y="73274"/>
                    <a:pt x="10506" y="47909"/>
                    <a:pt x="29208" y="29208"/>
                  </a:cubicBezTo>
                  <a:cubicBezTo>
                    <a:pt x="47909" y="10506"/>
                    <a:pt x="73274" y="0"/>
                    <a:pt x="99722" y="0"/>
                  </a:cubicBezTo>
                  <a:close/>
                </a:path>
              </a:pathLst>
            </a:custGeom>
            <a:solidFill>
              <a:srgbClr val="FFFFFF">
                <a:alpha val="40784"/>
              </a:srgbClr>
            </a:solidFill>
            <a:ln w="38100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614232" cy="22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F2846">
                      <a:alpha val="40784"/>
                    </a:srgbClr>
                  </a:solidFill>
                  <a:latin typeface="Montserrat Bold"/>
                </a:rPr>
                <a:t>DYNAMISER UN FORMULAIRE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40535" y="6535668"/>
            <a:ext cx="2332161" cy="757266"/>
            <a:chOff x="0" y="0"/>
            <a:chExt cx="614232" cy="19944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4232" cy="199444"/>
            </a:xfrm>
            <a:custGeom>
              <a:avLst/>
              <a:gdLst/>
              <a:ahLst/>
              <a:cxnLst/>
              <a:rect l="l" t="t" r="r" b="b"/>
              <a:pathLst>
                <a:path w="614232" h="199444">
                  <a:moveTo>
                    <a:pt x="99722" y="0"/>
                  </a:moveTo>
                  <a:lnTo>
                    <a:pt x="514509" y="0"/>
                  </a:lnTo>
                  <a:cubicBezTo>
                    <a:pt x="540957" y="0"/>
                    <a:pt x="566322" y="10506"/>
                    <a:pt x="585024" y="29208"/>
                  </a:cubicBezTo>
                  <a:cubicBezTo>
                    <a:pt x="603725" y="47909"/>
                    <a:pt x="614232" y="73274"/>
                    <a:pt x="614232" y="99722"/>
                  </a:cubicBezTo>
                  <a:lnTo>
                    <a:pt x="614232" y="99722"/>
                  </a:lnTo>
                  <a:cubicBezTo>
                    <a:pt x="614232" y="126170"/>
                    <a:pt x="603725" y="151535"/>
                    <a:pt x="585024" y="170236"/>
                  </a:cubicBezTo>
                  <a:cubicBezTo>
                    <a:pt x="566322" y="188938"/>
                    <a:pt x="540957" y="199444"/>
                    <a:pt x="514509" y="199444"/>
                  </a:cubicBezTo>
                  <a:lnTo>
                    <a:pt x="99722" y="199444"/>
                  </a:lnTo>
                  <a:cubicBezTo>
                    <a:pt x="73274" y="199444"/>
                    <a:pt x="47909" y="188938"/>
                    <a:pt x="29208" y="170236"/>
                  </a:cubicBezTo>
                  <a:cubicBezTo>
                    <a:pt x="10506" y="151535"/>
                    <a:pt x="0" y="126170"/>
                    <a:pt x="0" y="99722"/>
                  </a:cubicBezTo>
                  <a:lnTo>
                    <a:pt x="0" y="99722"/>
                  </a:lnTo>
                  <a:cubicBezTo>
                    <a:pt x="0" y="73274"/>
                    <a:pt x="10506" y="47909"/>
                    <a:pt x="29208" y="29208"/>
                  </a:cubicBezTo>
                  <a:cubicBezTo>
                    <a:pt x="47909" y="10506"/>
                    <a:pt x="73274" y="0"/>
                    <a:pt x="99722" y="0"/>
                  </a:cubicBezTo>
                  <a:close/>
                </a:path>
              </a:pathLst>
            </a:custGeom>
            <a:solidFill>
              <a:srgbClr val="FFFFFF">
                <a:alpha val="40784"/>
              </a:srgbClr>
            </a:solidFill>
            <a:ln w="38100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614232" cy="22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F2846">
                      <a:alpha val="40784"/>
                    </a:srgbClr>
                  </a:solidFill>
                  <a:latin typeface="Montserrat Bold"/>
                </a:rPr>
                <a:t>À PROPOS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321024" y="7807284"/>
            <a:ext cx="2332161" cy="757266"/>
            <a:chOff x="0" y="0"/>
            <a:chExt cx="614232" cy="19944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14232" cy="199444"/>
            </a:xfrm>
            <a:custGeom>
              <a:avLst/>
              <a:gdLst/>
              <a:ahLst/>
              <a:cxnLst/>
              <a:rect l="l" t="t" r="r" b="b"/>
              <a:pathLst>
                <a:path w="614232" h="199444">
                  <a:moveTo>
                    <a:pt x="99722" y="0"/>
                  </a:moveTo>
                  <a:lnTo>
                    <a:pt x="514509" y="0"/>
                  </a:lnTo>
                  <a:cubicBezTo>
                    <a:pt x="540957" y="0"/>
                    <a:pt x="566322" y="10506"/>
                    <a:pt x="585024" y="29208"/>
                  </a:cubicBezTo>
                  <a:cubicBezTo>
                    <a:pt x="603725" y="47909"/>
                    <a:pt x="614232" y="73274"/>
                    <a:pt x="614232" y="99722"/>
                  </a:cubicBezTo>
                  <a:lnTo>
                    <a:pt x="614232" y="99722"/>
                  </a:lnTo>
                  <a:cubicBezTo>
                    <a:pt x="614232" y="126170"/>
                    <a:pt x="603725" y="151535"/>
                    <a:pt x="585024" y="170236"/>
                  </a:cubicBezTo>
                  <a:cubicBezTo>
                    <a:pt x="566322" y="188938"/>
                    <a:pt x="540957" y="199444"/>
                    <a:pt x="514509" y="199444"/>
                  </a:cubicBezTo>
                  <a:lnTo>
                    <a:pt x="99722" y="199444"/>
                  </a:lnTo>
                  <a:cubicBezTo>
                    <a:pt x="73274" y="199444"/>
                    <a:pt x="47909" y="188938"/>
                    <a:pt x="29208" y="170236"/>
                  </a:cubicBezTo>
                  <a:cubicBezTo>
                    <a:pt x="10506" y="151535"/>
                    <a:pt x="0" y="126170"/>
                    <a:pt x="0" y="99722"/>
                  </a:cubicBezTo>
                  <a:lnTo>
                    <a:pt x="0" y="99722"/>
                  </a:lnTo>
                  <a:cubicBezTo>
                    <a:pt x="0" y="73274"/>
                    <a:pt x="10506" y="47909"/>
                    <a:pt x="29208" y="29208"/>
                  </a:cubicBezTo>
                  <a:cubicBezTo>
                    <a:pt x="47909" y="10506"/>
                    <a:pt x="73274" y="0"/>
                    <a:pt x="99722" y="0"/>
                  </a:cubicBezTo>
                  <a:close/>
                </a:path>
              </a:pathLst>
            </a:custGeom>
            <a:solidFill>
              <a:srgbClr val="FFFFFF">
                <a:alpha val="40784"/>
              </a:srgbClr>
            </a:solidFill>
            <a:ln w="38100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614232" cy="228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F2846">
                      <a:alpha val="40784"/>
                    </a:srgbClr>
                  </a:solidFill>
                  <a:latin typeface="Montserrat Bold"/>
                </a:rPr>
                <a:t>CV</a:t>
              </a:r>
            </a:p>
          </p:txBody>
        </p:sp>
      </p:grpSp>
      <p:sp>
        <p:nvSpPr>
          <p:cNvPr id="40" name="Freeform 40"/>
          <p:cNvSpPr/>
          <p:nvPr/>
        </p:nvSpPr>
        <p:spPr>
          <a:xfrm>
            <a:off x="12304046" y="5451513"/>
            <a:ext cx="632903" cy="422463"/>
          </a:xfrm>
          <a:custGeom>
            <a:avLst/>
            <a:gdLst/>
            <a:ahLst/>
            <a:cxnLst/>
            <a:rect l="l" t="t" r="r" b="b"/>
            <a:pathLst>
              <a:path w="632903" h="422463">
                <a:moveTo>
                  <a:pt x="0" y="0"/>
                </a:moveTo>
                <a:lnTo>
                  <a:pt x="632903" y="0"/>
                </a:lnTo>
                <a:lnTo>
                  <a:pt x="632903" y="422462"/>
                </a:lnTo>
                <a:lnTo>
                  <a:pt x="0" y="422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1" name="Freeform 41"/>
          <p:cNvSpPr/>
          <p:nvPr/>
        </p:nvSpPr>
        <p:spPr>
          <a:xfrm>
            <a:off x="12304046" y="6370380"/>
            <a:ext cx="632903" cy="422463"/>
          </a:xfrm>
          <a:custGeom>
            <a:avLst/>
            <a:gdLst/>
            <a:ahLst/>
            <a:cxnLst/>
            <a:rect l="l" t="t" r="r" b="b"/>
            <a:pathLst>
              <a:path w="632903" h="422463">
                <a:moveTo>
                  <a:pt x="0" y="0"/>
                </a:moveTo>
                <a:lnTo>
                  <a:pt x="632903" y="0"/>
                </a:lnTo>
                <a:lnTo>
                  <a:pt x="632903" y="422463"/>
                </a:lnTo>
                <a:lnTo>
                  <a:pt x="0" y="42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Freeform 42"/>
          <p:cNvSpPr/>
          <p:nvPr/>
        </p:nvSpPr>
        <p:spPr>
          <a:xfrm>
            <a:off x="12304046" y="7467465"/>
            <a:ext cx="632903" cy="422463"/>
          </a:xfrm>
          <a:custGeom>
            <a:avLst/>
            <a:gdLst/>
            <a:ahLst/>
            <a:cxnLst/>
            <a:rect l="l" t="t" r="r" b="b"/>
            <a:pathLst>
              <a:path w="632903" h="422463">
                <a:moveTo>
                  <a:pt x="0" y="0"/>
                </a:moveTo>
                <a:lnTo>
                  <a:pt x="632903" y="0"/>
                </a:lnTo>
                <a:lnTo>
                  <a:pt x="632903" y="422462"/>
                </a:lnTo>
                <a:lnTo>
                  <a:pt x="0" y="422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3" name="Freeform 43"/>
          <p:cNvSpPr/>
          <p:nvPr/>
        </p:nvSpPr>
        <p:spPr>
          <a:xfrm>
            <a:off x="12304046" y="8467618"/>
            <a:ext cx="632903" cy="422463"/>
          </a:xfrm>
          <a:custGeom>
            <a:avLst/>
            <a:gdLst/>
            <a:ahLst/>
            <a:cxnLst/>
            <a:rect l="l" t="t" r="r" b="b"/>
            <a:pathLst>
              <a:path w="632903" h="422463">
                <a:moveTo>
                  <a:pt x="0" y="0"/>
                </a:moveTo>
                <a:lnTo>
                  <a:pt x="632903" y="0"/>
                </a:lnTo>
                <a:lnTo>
                  <a:pt x="632903" y="422463"/>
                </a:lnTo>
                <a:lnTo>
                  <a:pt x="0" y="42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4" name="Freeform 44"/>
          <p:cNvSpPr/>
          <p:nvPr/>
        </p:nvSpPr>
        <p:spPr>
          <a:xfrm rot="5400000">
            <a:off x="13860400" y="4903031"/>
            <a:ext cx="831062" cy="554734"/>
          </a:xfrm>
          <a:custGeom>
            <a:avLst/>
            <a:gdLst/>
            <a:ahLst/>
            <a:cxnLst/>
            <a:rect l="l" t="t" r="r" b="b"/>
            <a:pathLst>
              <a:path w="831062" h="554734">
                <a:moveTo>
                  <a:pt x="0" y="0"/>
                </a:moveTo>
                <a:lnTo>
                  <a:pt x="831061" y="0"/>
                </a:lnTo>
                <a:lnTo>
                  <a:pt x="831061" y="554734"/>
                </a:lnTo>
                <a:lnTo>
                  <a:pt x="0" y="554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5" name="Freeform 45"/>
          <p:cNvSpPr/>
          <p:nvPr/>
        </p:nvSpPr>
        <p:spPr>
          <a:xfrm rot="3578133">
            <a:off x="9786054" y="6348383"/>
            <a:ext cx="1011432" cy="675131"/>
          </a:xfrm>
          <a:custGeom>
            <a:avLst/>
            <a:gdLst/>
            <a:ahLst/>
            <a:cxnLst/>
            <a:rect l="l" t="t" r="r" b="b"/>
            <a:pathLst>
              <a:path w="1011432" h="675131">
                <a:moveTo>
                  <a:pt x="0" y="0"/>
                </a:moveTo>
                <a:lnTo>
                  <a:pt x="1011433" y="0"/>
                </a:lnTo>
                <a:lnTo>
                  <a:pt x="1011433" y="675131"/>
                </a:lnTo>
                <a:lnTo>
                  <a:pt x="0" y="675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6" name="Freeform 46"/>
          <p:cNvSpPr/>
          <p:nvPr/>
        </p:nvSpPr>
        <p:spPr>
          <a:xfrm rot="3089837">
            <a:off x="10332954" y="7524137"/>
            <a:ext cx="1011432" cy="675131"/>
          </a:xfrm>
          <a:custGeom>
            <a:avLst/>
            <a:gdLst/>
            <a:ahLst/>
            <a:cxnLst/>
            <a:rect l="l" t="t" r="r" b="b"/>
            <a:pathLst>
              <a:path w="1011432" h="675131">
                <a:moveTo>
                  <a:pt x="0" y="0"/>
                </a:moveTo>
                <a:lnTo>
                  <a:pt x="1011433" y="0"/>
                </a:lnTo>
                <a:lnTo>
                  <a:pt x="1011433" y="675132"/>
                </a:lnTo>
                <a:lnTo>
                  <a:pt x="0" y="675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7" name="Freeform 47"/>
          <p:cNvSpPr/>
          <p:nvPr/>
        </p:nvSpPr>
        <p:spPr>
          <a:xfrm>
            <a:off x="9144000" y="8467618"/>
            <a:ext cx="632903" cy="422463"/>
          </a:xfrm>
          <a:custGeom>
            <a:avLst/>
            <a:gdLst/>
            <a:ahLst/>
            <a:cxnLst/>
            <a:rect l="l" t="t" r="r" b="b"/>
            <a:pathLst>
              <a:path w="632903" h="422463">
                <a:moveTo>
                  <a:pt x="0" y="0"/>
                </a:moveTo>
                <a:lnTo>
                  <a:pt x="632903" y="0"/>
                </a:lnTo>
                <a:lnTo>
                  <a:pt x="632903" y="422463"/>
                </a:lnTo>
                <a:lnTo>
                  <a:pt x="0" y="42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8" name="Freeform 48"/>
          <p:cNvSpPr/>
          <p:nvPr/>
        </p:nvSpPr>
        <p:spPr>
          <a:xfrm>
            <a:off x="15614912" y="8467618"/>
            <a:ext cx="632903" cy="422463"/>
          </a:xfrm>
          <a:custGeom>
            <a:avLst/>
            <a:gdLst/>
            <a:ahLst/>
            <a:cxnLst/>
            <a:rect l="l" t="t" r="r" b="b"/>
            <a:pathLst>
              <a:path w="632903" h="422463">
                <a:moveTo>
                  <a:pt x="0" y="0"/>
                </a:moveTo>
                <a:lnTo>
                  <a:pt x="632903" y="0"/>
                </a:lnTo>
                <a:lnTo>
                  <a:pt x="632903" y="422463"/>
                </a:lnTo>
                <a:lnTo>
                  <a:pt x="0" y="42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9" name="Freeform 49"/>
          <p:cNvSpPr/>
          <p:nvPr/>
        </p:nvSpPr>
        <p:spPr>
          <a:xfrm rot="-2927462">
            <a:off x="14047581" y="6263082"/>
            <a:ext cx="1011432" cy="675131"/>
          </a:xfrm>
          <a:custGeom>
            <a:avLst/>
            <a:gdLst/>
            <a:ahLst/>
            <a:cxnLst/>
            <a:rect l="l" t="t" r="r" b="b"/>
            <a:pathLst>
              <a:path w="1011432" h="675131">
                <a:moveTo>
                  <a:pt x="0" y="0"/>
                </a:moveTo>
                <a:lnTo>
                  <a:pt x="1011433" y="0"/>
                </a:lnTo>
                <a:lnTo>
                  <a:pt x="1011433" y="675131"/>
                </a:lnTo>
                <a:lnTo>
                  <a:pt x="0" y="675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0" name="Freeform 50"/>
          <p:cNvSpPr/>
          <p:nvPr/>
        </p:nvSpPr>
        <p:spPr>
          <a:xfrm rot="-2927462">
            <a:off x="14079972" y="7468776"/>
            <a:ext cx="1011432" cy="675131"/>
          </a:xfrm>
          <a:custGeom>
            <a:avLst/>
            <a:gdLst/>
            <a:ahLst/>
            <a:cxnLst/>
            <a:rect l="l" t="t" r="r" b="b"/>
            <a:pathLst>
              <a:path w="1011432" h="675131">
                <a:moveTo>
                  <a:pt x="0" y="0"/>
                </a:moveTo>
                <a:lnTo>
                  <a:pt x="1011432" y="0"/>
                </a:lnTo>
                <a:lnTo>
                  <a:pt x="1011432" y="675131"/>
                </a:lnTo>
                <a:lnTo>
                  <a:pt x="0" y="675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1" name="Freeform 51"/>
          <p:cNvSpPr/>
          <p:nvPr/>
        </p:nvSpPr>
        <p:spPr>
          <a:xfrm rot="-2786036">
            <a:off x="9814466" y="5999259"/>
            <a:ext cx="2033287" cy="159411"/>
          </a:xfrm>
          <a:custGeom>
            <a:avLst/>
            <a:gdLst/>
            <a:ahLst/>
            <a:cxnLst/>
            <a:rect l="l" t="t" r="r" b="b"/>
            <a:pathLst>
              <a:path w="2033287" h="159411">
                <a:moveTo>
                  <a:pt x="0" y="0"/>
                </a:moveTo>
                <a:lnTo>
                  <a:pt x="2033287" y="0"/>
                </a:lnTo>
                <a:lnTo>
                  <a:pt x="2033287" y="159410"/>
                </a:lnTo>
                <a:lnTo>
                  <a:pt x="0" y="1594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03" r="-210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2" name="TextBox 52"/>
          <p:cNvSpPr txBox="1"/>
          <p:nvPr/>
        </p:nvSpPr>
        <p:spPr>
          <a:xfrm>
            <a:off x="9248775" y="2138212"/>
            <a:ext cx="565487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Anton Bold"/>
              </a:rPr>
              <a:t>III/ FRONT-END :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248775" y="2989112"/>
            <a:ext cx="7680027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6CEC"/>
                </a:solidFill>
                <a:latin typeface="Anton Bold"/>
              </a:rPr>
              <a:t>ORGANISATION ET CODAGE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422971" y="9803996"/>
            <a:ext cx="16726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7.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112449" y="9837016"/>
            <a:ext cx="4370086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F2846"/>
                </a:solidFill>
                <a:latin typeface="Open Sans Bold"/>
              </a:rPr>
              <a:t>3. FRONT-END : ORGANISATION ET CODAGE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7676" y="9837016"/>
            <a:ext cx="6958259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FFFFFF"/>
                </a:solidFill>
                <a:latin typeface="Montserrat Bold"/>
              </a:rPr>
              <a:t>SAMUEL VIVIER - FORMATION DÉVELOPPEUR WEB ET WEB MOBILE</a:t>
            </a:r>
          </a:p>
        </p:txBody>
      </p:sp>
      <p:sp>
        <p:nvSpPr>
          <p:cNvPr id="57" name="Freeform 57"/>
          <p:cNvSpPr/>
          <p:nvPr/>
        </p:nvSpPr>
        <p:spPr>
          <a:xfrm rot="-2786036">
            <a:off x="10530148" y="7611722"/>
            <a:ext cx="1016644" cy="79705"/>
          </a:xfrm>
          <a:custGeom>
            <a:avLst/>
            <a:gdLst/>
            <a:ahLst/>
            <a:cxnLst/>
            <a:rect l="l" t="t" r="r" b="b"/>
            <a:pathLst>
              <a:path w="1016644" h="79705">
                <a:moveTo>
                  <a:pt x="0" y="0"/>
                </a:moveTo>
                <a:lnTo>
                  <a:pt x="1016643" y="0"/>
                </a:lnTo>
                <a:lnTo>
                  <a:pt x="1016643" y="79705"/>
                </a:lnTo>
                <a:lnTo>
                  <a:pt x="0" y="797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03" r="-210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8" name="Freeform 58"/>
          <p:cNvSpPr/>
          <p:nvPr/>
        </p:nvSpPr>
        <p:spPr>
          <a:xfrm rot="-9003578">
            <a:off x="13738630" y="6405419"/>
            <a:ext cx="1016644" cy="79705"/>
          </a:xfrm>
          <a:custGeom>
            <a:avLst/>
            <a:gdLst/>
            <a:ahLst/>
            <a:cxnLst/>
            <a:rect l="l" t="t" r="r" b="b"/>
            <a:pathLst>
              <a:path w="1016644" h="79705">
                <a:moveTo>
                  <a:pt x="0" y="0"/>
                </a:moveTo>
                <a:lnTo>
                  <a:pt x="1016644" y="0"/>
                </a:lnTo>
                <a:lnTo>
                  <a:pt x="1016644" y="79706"/>
                </a:lnTo>
                <a:lnTo>
                  <a:pt x="0" y="79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03" r="-210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9" name="Freeform 59"/>
          <p:cNvSpPr/>
          <p:nvPr/>
        </p:nvSpPr>
        <p:spPr>
          <a:xfrm rot="-9003578">
            <a:off x="13685013" y="7616758"/>
            <a:ext cx="1103327" cy="86501"/>
          </a:xfrm>
          <a:custGeom>
            <a:avLst/>
            <a:gdLst/>
            <a:ahLst/>
            <a:cxnLst/>
            <a:rect l="l" t="t" r="r" b="b"/>
            <a:pathLst>
              <a:path w="1103327" h="86501">
                <a:moveTo>
                  <a:pt x="0" y="0"/>
                </a:moveTo>
                <a:lnTo>
                  <a:pt x="1103328" y="0"/>
                </a:lnTo>
                <a:lnTo>
                  <a:pt x="1103328" y="86502"/>
                </a:lnTo>
                <a:lnTo>
                  <a:pt x="0" y="865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03" r="-2103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836</Words>
  <Application>Microsoft Office PowerPoint</Application>
  <PresentationFormat>Personnalisé</PresentationFormat>
  <Paragraphs>158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Anton Bold</vt:lpstr>
      <vt:lpstr>Open Sans</vt:lpstr>
      <vt:lpstr>Montserrat Heavy</vt:lpstr>
      <vt:lpstr>Montserrat</vt:lpstr>
      <vt:lpstr>Open Sans Bold</vt:lpstr>
      <vt:lpstr>Arial</vt:lpstr>
      <vt:lpstr>Calibri</vt:lpstr>
      <vt:lpstr>Montserrat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projet portfolio</dc:title>
  <cp:lastModifiedBy>Elodie NOGRETTE</cp:lastModifiedBy>
  <cp:revision>7</cp:revision>
  <dcterms:created xsi:type="dcterms:W3CDTF">2006-08-16T00:00:00Z</dcterms:created>
  <dcterms:modified xsi:type="dcterms:W3CDTF">2024-01-05T11:02:51Z</dcterms:modified>
  <dc:identifier>DAF3VulYeg4</dc:identifier>
</cp:coreProperties>
</file>